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notesMasterIdLst>
    <p:notesMasterId r:id="rId116"/>
  </p:notesMasterIdLst>
  <p:sldIdLst>
    <p:sldId id="256" r:id="rId2"/>
    <p:sldId id="257" r:id="rId3"/>
    <p:sldId id="258" r:id="rId4"/>
    <p:sldId id="259" r:id="rId5"/>
    <p:sldId id="298" r:id="rId6"/>
    <p:sldId id="275" r:id="rId7"/>
    <p:sldId id="276" r:id="rId8"/>
    <p:sldId id="277" r:id="rId9"/>
    <p:sldId id="278" r:id="rId10"/>
    <p:sldId id="279" r:id="rId11"/>
    <p:sldId id="280" r:id="rId12"/>
    <p:sldId id="260" r:id="rId13"/>
    <p:sldId id="274" r:id="rId14"/>
    <p:sldId id="271" r:id="rId15"/>
    <p:sldId id="272" r:id="rId16"/>
    <p:sldId id="268" r:id="rId17"/>
    <p:sldId id="269" r:id="rId18"/>
    <p:sldId id="282" r:id="rId19"/>
    <p:sldId id="281" r:id="rId20"/>
    <p:sldId id="299" r:id="rId21"/>
    <p:sldId id="306" r:id="rId22"/>
    <p:sldId id="307" r:id="rId23"/>
    <p:sldId id="308" r:id="rId24"/>
    <p:sldId id="283" r:id="rId25"/>
    <p:sldId id="284" r:id="rId26"/>
    <p:sldId id="285" r:id="rId27"/>
    <p:sldId id="286" r:id="rId28"/>
    <p:sldId id="287" r:id="rId29"/>
    <p:sldId id="309" r:id="rId30"/>
    <p:sldId id="288" r:id="rId31"/>
    <p:sldId id="310" r:id="rId32"/>
    <p:sldId id="311" r:id="rId33"/>
    <p:sldId id="320" r:id="rId34"/>
    <p:sldId id="312" r:id="rId35"/>
    <p:sldId id="313" r:id="rId36"/>
    <p:sldId id="289" r:id="rId37"/>
    <p:sldId id="321" r:id="rId38"/>
    <p:sldId id="314" r:id="rId39"/>
    <p:sldId id="290" r:id="rId40"/>
    <p:sldId id="315" r:id="rId41"/>
    <p:sldId id="295" r:id="rId42"/>
    <p:sldId id="304" r:id="rId43"/>
    <p:sldId id="305" r:id="rId44"/>
    <p:sldId id="316" r:id="rId45"/>
    <p:sldId id="317" r:id="rId46"/>
    <p:sldId id="318" r:id="rId47"/>
    <p:sldId id="319" r:id="rId48"/>
    <p:sldId id="296" r:id="rId49"/>
    <p:sldId id="297" r:id="rId50"/>
    <p:sldId id="303" r:id="rId51"/>
    <p:sldId id="337" r:id="rId52"/>
    <p:sldId id="335" r:id="rId53"/>
    <p:sldId id="338" r:id="rId54"/>
    <p:sldId id="329" r:id="rId55"/>
    <p:sldId id="332" r:id="rId56"/>
    <p:sldId id="330" r:id="rId57"/>
    <p:sldId id="334" r:id="rId58"/>
    <p:sldId id="331" r:id="rId59"/>
    <p:sldId id="333" r:id="rId60"/>
    <p:sldId id="328" r:id="rId61"/>
    <p:sldId id="339" r:id="rId62"/>
    <p:sldId id="340" r:id="rId63"/>
    <p:sldId id="364" r:id="rId64"/>
    <p:sldId id="365" r:id="rId65"/>
    <p:sldId id="366" r:id="rId66"/>
    <p:sldId id="367" r:id="rId67"/>
    <p:sldId id="368" r:id="rId68"/>
    <p:sldId id="343" r:id="rId69"/>
    <p:sldId id="344" r:id="rId70"/>
    <p:sldId id="345" r:id="rId71"/>
    <p:sldId id="369" r:id="rId72"/>
    <p:sldId id="370" r:id="rId73"/>
    <p:sldId id="371" r:id="rId74"/>
    <p:sldId id="346" r:id="rId75"/>
    <p:sldId id="347" r:id="rId76"/>
    <p:sldId id="348" r:id="rId77"/>
    <p:sldId id="372" r:id="rId78"/>
    <p:sldId id="373" r:id="rId79"/>
    <p:sldId id="374" r:id="rId80"/>
    <p:sldId id="349" r:id="rId81"/>
    <p:sldId id="350" r:id="rId82"/>
    <p:sldId id="351" r:id="rId83"/>
    <p:sldId id="352" r:id="rId84"/>
    <p:sldId id="353" r:id="rId85"/>
    <p:sldId id="354" r:id="rId86"/>
    <p:sldId id="376" r:id="rId87"/>
    <p:sldId id="375" r:id="rId88"/>
    <p:sldId id="417" r:id="rId89"/>
    <p:sldId id="355" r:id="rId90"/>
    <p:sldId id="356" r:id="rId91"/>
    <p:sldId id="357" r:id="rId92"/>
    <p:sldId id="358" r:id="rId93"/>
    <p:sldId id="359" r:id="rId94"/>
    <p:sldId id="360" r:id="rId95"/>
    <p:sldId id="361" r:id="rId96"/>
    <p:sldId id="362" r:id="rId97"/>
    <p:sldId id="418" r:id="rId98"/>
    <p:sldId id="377" r:id="rId99"/>
    <p:sldId id="378" r:id="rId100"/>
    <p:sldId id="379" r:id="rId101"/>
    <p:sldId id="380" r:id="rId102"/>
    <p:sldId id="381" r:id="rId103"/>
    <p:sldId id="382" r:id="rId104"/>
    <p:sldId id="383" r:id="rId105"/>
    <p:sldId id="419" r:id="rId106"/>
    <p:sldId id="420" r:id="rId107"/>
    <p:sldId id="421" r:id="rId108"/>
    <p:sldId id="384" r:id="rId109"/>
    <p:sldId id="385" r:id="rId110"/>
    <p:sldId id="386" r:id="rId111"/>
    <p:sldId id="387" r:id="rId112"/>
    <p:sldId id="422" r:id="rId113"/>
    <p:sldId id="423" r:id="rId114"/>
    <p:sldId id="424" r:id="rId1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slide" Target="slides/slide114.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CAA8E4-A7AA-4982-9E7C-7EAFD5DC3500}" type="datetimeFigureOut">
              <a:rPr lang="en-US" smtClean="0"/>
              <a:t>1/25/2022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78EAC7F-82C6-4B21-9F6A-7B051C431959}" type="slidenum">
              <a:rPr lang="en-US" smtClean="0"/>
              <a:t>‹#›</a:t>
            </a:fld>
            <a:endParaRPr lang="en-US"/>
          </a:p>
        </p:txBody>
      </p:sp>
    </p:spTree>
    <p:extLst>
      <p:ext uri="{BB962C8B-B14F-4D97-AF65-F5344CB8AC3E}">
        <p14:creationId xmlns:p14="http://schemas.microsoft.com/office/powerpoint/2010/main" val="175301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Rectangle 1"/>
          <p:cNvSpPr>
            <a:spLocks noGrp="1" noRot="1" noChangeAspect="1" noChangeArrowheads="1" noTextEdit="1"/>
          </p:cNvSpPr>
          <p:nvPr>
            <p:ph type="sldImg"/>
          </p:nvPr>
        </p:nvSpPr>
        <p:spPr>
          <a:xfrm>
            <a:off x="-14225588" y="-11796713"/>
            <a:ext cx="16651288" cy="12490451"/>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0483" name="Text Box 2"/>
          <p:cNvSpPr txBox="1">
            <a:spLocks noChangeArrowheads="1"/>
          </p:cNvSpPr>
          <p:nvPr/>
        </p:nvSpPr>
        <p:spPr bwMode="auto">
          <a:xfrm>
            <a:off x="685800" y="4343400"/>
            <a:ext cx="5483225" cy="411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itchFamily="16" charset="0"/>
              <a:buNone/>
            </a:pPr>
            <a:endParaRPr lang="en-I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Rectangle 1"/>
          <p:cNvSpPr>
            <a:spLocks noGrp="1" noRot="1" noChangeAspect="1" noChangeArrowheads="1" noTextEdit="1"/>
          </p:cNvSpPr>
          <p:nvPr>
            <p:ph type="sldImg"/>
          </p:nvPr>
        </p:nvSpPr>
        <p:spPr>
          <a:xfrm>
            <a:off x="-14225588" y="-11796713"/>
            <a:ext cx="16644938" cy="12484101"/>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7651" name="Text Box 2"/>
          <p:cNvSpPr txBox="1">
            <a:spLocks noChangeArrowheads="1"/>
          </p:cNvSpPr>
          <p:nvPr/>
        </p:nvSpPr>
        <p:spPr bwMode="auto">
          <a:xfrm>
            <a:off x="685800" y="4343400"/>
            <a:ext cx="5476875" cy="410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defTabSz="457200">
              <a:defRPr sz="1200">
                <a:solidFill>
                  <a:srgbClr val="000000"/>
                </a:solidFill>
                <a:latin typeface="Times New Roman" pitchFamily="18" charset="0"/>
              </a:defRPr>
            </a:lvl1pPr>
            <a:lvl2pPr defTabSz="457200">
              <a:defRPr sz="1200">
                <a:solidFill>
                  <a:srgbClr val="000000"/>
                </a:solidFill>
                <a:latin typeface="Times New Roman" pitchFamily="18" charset="0"/>
              </a:defRPr>
            </a:lvl2pPr>
            <a:lvl3pPr defTabSz="457200">
              <a:defRPr sz="1200">
                <a:solidFill>
                  <a:srgbClr val="000000"/>
                </a:solidFill>
                <a:latin typeface="Times New Roman" pitchFamily="18" charset="0"/>
              </a:defRPr>
            </a:lvl3pPr>
            <a:lvl4pPr defTabSz="457200">
              <a:defRPr sz="1200">
                <a:solidFill>
                  <a:srgbClr val="000000"/>
                </a:solidFill>
                <a:latin typeface="Times New Roman" pitchFamily="18" charset="0"/>
              </a:defRPr>
            </a:lvl4pPr>
            <a:lvl5pPr defTabSz="457200">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9pPr>
          </a:lstStyle>
          <a:p>
            <a:pPr eaLnBrk="1" hangingPunct="1">
              <a:buClr>
                <a:srgbClr val="000000"/>
              </a:buClr>
              <a:buSzPct val="100000"/>
              <a:buFont typeface="Times New Roman" pitchFamily="18" charset="0"/>
              <a:buNone/>
            </a:pPr>
            <a:endParaRPr lang="en-IN" altLang="en-US" sz="1800">
              <a:solidFill>
                <a:schemeClr val="tx1"/>
              </a:solidFill>
              <a:latin typeface="Calibri"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2" name="Rectangle 1"/>
          <p:cNvSpPr>
            <a:spLocks noGrp="1" noRot="1" noChangeAspect="1" noChangeArrowheads="1" noTextEdit="1"/>
          </p:cNvSpPr>
          <p:nvPr>
            <p:ph type="sldImg"/>
          </p:nvPr>
        </p:nvSpPr>
        <p:spPr>
          <a:xfrm>
            <a:off x="-14225588" y="-11796713"/>
            <a:ext cx="16644938" cy="12484101"/>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3" name="Text Box 2"/>
          <p:cNvSpPr txBox="1">
            <a:spLocks noChangeArrowheads="1"/>
          </p:cNvSpPr>
          <p:nvPr/>
        </p:nvSpPr>
        <p:spPr bwMode="auto">
          <a:xfrm>
            <a:off x="685800" y="4343400"/>
            <a:ext cx="5476875" cy="410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defTabSz="457200">
              <a:defRPr sz="1200">
                <a:solidFill>
                  <a:srgbClr val="000000"/>
                </a:solidFill>
                <a:latin typeface="Times New Roman" pitchFamily="18" charset="0"/>
              </a:defRPr>
            </a:lvl1pPr>
            <a:lvl2pPr defTabSz="457200">
              <a:defRPr sz="1200">
                <a:solidFill>
                  <a:srgbClr val="000000"/>
                </a:solidFill>
                <a:latin typeface="Times New Roman" pitchFamily="18" charset="0"/>
              </a:defRPr>
            </a:lvl2pPr>
            <a:lvl3pPr defTabSz="457200">
              <a:defRPr sz="1200">
                <a:solidFill>
                  <a:srgbClr val="000000"/>
                </a:solidFill>
                <a:latin typeface="Times New Roman" pitchFamily="18" charset="0"/>
              </a:defRPr>
            </a:lvl3pPr>
            <a:lvl4pPr defTabSz="457200">
              <a:defRPr sz="1200">
                <a:solidFill>
                  <a:srgbClr val="000000"/>
                </a:solidFill>
                <a:latin typeface="Times New Roman" pitchFamily="18" charset="0"/>
              </a:defRPr>
            </a:lvl4pPr>
            <a:lvl5pPr defTabSz="457200">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9pPr>
          </a:lstStyle>
          <a:p>
            <a:pPr eaLnBrk="1" hangingPunct="1">
              <a:buClr>
                <a:srgbClr val="000000"/>
              </a:buClr>
              <a:buSzPct val="100000"/>
              <a:buFont typeface="Times New Roman" pitchFamily="18" charset="0"/>
              <a:buNone/>
            </a:pPr>
            <a:endParaRPr lang="en-IN" altLang="en-US" sz="1800">
              <a:solidFill>
                <a:schemeClr val="tx1"/>
              </a:solidFill>
              <a:latin typeface="Calibri"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Rectangle 1"/>
          <p:cNvSpPr>
            <a:spLocks noGrp="1" noRot="1" noChangeAspect="1" noChangeArrowheads="1" noTextEdit="1"/>
          </p:cNvSpPr>
          <p:nvPr>
            <p:ph type="sldImg"/>
          </p:nvPr>
        </p:nvSpPr>
        <p:spPr>
          <a:xfrm>
            <a:off x="-14225588" y="-11796713"/>
            <a:ext cx="16644938" cy="12484101"/>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2771" name="Text Box 2"/>
          <p:cNvSpPr txBox="1">
            <a:spLocks noChangeArrowheads="1"/>
          </p:cNvSpPr>
          <p:nvPr/>
        </p:nvSpPr>
        <p:spPr bwMode="auto">
          <a:xfrm>
            <a:off x="685800" y="4343400"/>
            <a:ext cx="5476875" cy="410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defTabSz="457200">
              <a:defRPr sz="1200">
                <a:solidFill>
                  <a:srgbClr val="000000"/>
                </a:solidFill>
                <a:latin typeface="Times New Roman" pitchFamily="18" charset="0"/>
              </a:defRPr>
            </a:lvl1pPr>
            <a:lvl2pPr defTabSz="457200">
              <a:defRPr sz="1200">
                <a:solidFill>
                  <a:srgbClr val="000000"/>
                </a:solidFill>
                <a:latin typeface="Times New Roman" pitchFamily="18" charset="0"/>
              </a:defRPr>
            </a:lvl2pPr>
            <a:lvl3pPr defTabSz="457200">
              <a:defRPr sz="1200">
                <a:solidFill>
                  <a:srgbClr val="000000"/>
                </a:solidFill>
                <a:latin typeface="Times New Roman" pitchFamily="18" charset="0"/>
              </a:defRPr>
            </a:lvl3pPr>
            <a:lvl4pPr defTabSz="457200">
              <a:defRPr sz="1200">
                <a:solidFill>
                  <a:srgbClr val="000000"/>
                </a:solidFill>
                <a:latin typeface="Times New Roman" pitchFamily="18" charset="0"/>
              </a:defRPr>
            </a:lvl4pPr>
            <a:lvl5pPr defTabSz="457200">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9pPr>
          </a:lstStyle>
          <a:p>
            <a:pPr eaLnBrk="1" hangingPunct="1">
              <a:buClr>
                <a:srgbClr val="000000"/>
              </a:buClr>
              <a:buSzPct val="100000"/>
              <a:buFont typeface="Times New Roman" pitchFamily="18" charset="0"/>
              <a:buNone/>
            </a:pPr>
            <a:endParaRPr lang="en-IN" altLang="en-US" sz="1800">
              <a:solidFill>
                <a:schemeClr val="tx1"/>
              </a:solidFill>
              <a:latin typeface="Calibri"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8" name="Rectangle 1"/>
          <p:cNvSpPr>
            <a:spLocks noGrp="1" noRot="1" noChangeAspect="1" noChangeArrowheads="1" noTextEdit="1"/>
          </p:cNvSpPr>
          <p:nvPr>
            <p:ph type="sldImg"/>
          </p:nvPr>
        </p:nvSpPr>
        <p:spPr>
          <a:xfrm>
            <a:off x="-14225588" y="-11796713"/>
            <a:ext cx="16644938" cy="12484101"/>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4819" name="Text Box 2"/>
          <p:cNvSpPr txBox="1">
            <a:spLocks noChangeArrowheads="1"/>
          </p:cNvSpPr>
          <p:nvPr/>
        </p:nvSpPr>
        <p:spPr bwMode="auto">
          <a:xfrm>
            <a:off x="685800" y="4343400"/>
            <a:ext cx="5476875" cy="410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defTabSz="457200">
              <a:defRPr sz="1200">
                <a:solidFill>
                  <a:srgbClr val="000000"/>
                </a:solidFill>
                <a:latin typeface="Times New Roman" pitchFamily="18" charset="0"/>
              </a:defRPr>
            </a:lvl1pPr>
            <a:lvl2pPr defTabSz="457200">
              <a:defRPr sz="1200">
                <a:solidFill>
                  <a:srgbClr val="000000"/>
                </a:solidFill>
                <a:latin typeface="Times New Roman" pitchFamily="18" charset="0"/>
              </a:defRPr>
            </a:lvl2pPr>
            <a:lvl3pPr defTabSz="457200">
              <a:defRPr sz="1200">
                <a:solidFill>
                  <a:srgbClr val="000000"/>
                </a:solidFill>
                <a:latin typeface="Times New Roman" pitchFamily="18" charset="0"/>
              </a:defRPr>
            </a:lvl3pPr>
            <a:lvl4pPr defTabSz="457200">
              <a:defRPr sz="1200">
                <a:solidFill>
                  <a:srgbClr val="000000"/>
                </a:solidFill>
                <a:latin typeface="Times New Roman" pitchFamily="18" charset="0"/>
              </a:defRPr>
            </a:lvl4pPr>
            <a:lvl5pPr defTabSz="457200">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9pPr>
          </a:lstStyle>
          <a:p>
            <a:pPr eaLnBrk="1" hangingPunct="1">
              <a:buClr>
                <a:srgbClr val="000000"/>
              </a:buClr>
              <a:buSzPct val="100000"/>
              <a:buFont typeface="Times New Roman" pitchFamily="18" charset="0"/>
              <a:buNone/>
            </a:pPr>
            <a:endParaRPr lang="en-IN" altLang="en-US" sz="1800">
              <a:solidFill>
                <a:schemeClr val="tx1"/>
              </a:solidFill>
              <a:latin typeface="Calibri"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90" name="Rectangle 1"/>
          <p:cNvSpPr>
            <a:spLocks noGrp="1" noRot="1" noChangeAspect="1" noChangeArrowheads="1" noTextEdit="1"/>
          </p:cNvSpPr>
          <p:nvPr>
            <p:ph type="sldImg"/>
          </p:nvPr>
        </p:nvSpPr>
        <p:spPr>
          <a:xfrm>
            <a:off x="-14225588" y="-11796713"/>
            <a:ext cx="16643351" cy="12482513"/>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7891" name="Text Box 2"/>
          <p:cNvSpPr txBox="1">
            <a:spLocks noChangeArrowheads="1"/>
          </p:cNvSpPr>
          <p:nvPr/>
        </p:nvSpPr>
        <p:spPr bwMode="auto">
          <a:xfrm>
            <a:off x="685800" y="4343400"/>
            <a:ext cx="5475288" cy="4103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defTabSz="457200">
              <a:defRPr sz="1200">
                <a:solidFill>
                  <a:srgbClr val="000000"/>
                </a:solidFill>
                <a:latin typeface="Times New Roman" pitchFamily="18" charset="0"/>
              </a:defRPr>
            </a:lvl1pPr>
            <a:lvl2pPr defTabSz="457200">
              <a:defRPr sz="1200">
                <a:solidFill>
                  <a:srgbClr val="000000"/>
                </a:solidFill>
                <a:latin typeface="Times New Roman" pitchFamily="18" charset="0"/>
              </a:defRPr>
            </a:lvl2pPr>
            <a:lvl3pPr defTabSz="457200">
              <a:defRPr sz="1200">
                <a:solidFill>
                  <a:srgbClr val="000000"/>
                </a:solidFill>
                <a:latin typeface="Times New Roman" pitchFamily="18" charset="0"/>
              </a:defRPr>
            </a:lvl3pPr>
            <a:lvl4pPr defTabSz="457200">
              <a:defRPr sz="1200">
                <a:solidFill>
                  <a:srgbClr val="000000"/>
                </a:solidFill>
                <a:latin typeface="Times New Roman" pitchFamily="18" charset="0"/>
              </a:defRPr>
            </a:lvl4pPr>
            <a:lvl5pPr defTabSz="457200">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9pPr>
          </a:lstStyle>
          <a:p>
            <a:pPr eaLnBrk="1" hangingPunct="1">
              <a:buClr>
                <a:srgbClr val="000000"/>
              </a:buClr>
              <a:buSzPct val="100000"/>
              <a:buFont typeface="Times New Roman" pitchFamily="18" charset="0"/>
              <a:buNone/>
            </a:pPr>
            <a:endParaRPr lang="en-IN" altLang="en-US" sz="1800">
              <a:solidFill>
                <a:schemeClr val="tx1"/>
              </a:solidFill>
              <a:latin typeface="Calibri"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1"/>
          <p:cNvSpPr>
            <a:spLocks noGrp="1" noRot="1" noChangeAspect="1" noChangeArrowheads="1" noTextEdit="1"/>
          </p:cNvSpPr>
          <p:nvPr>
            <p:ph type="sldImg"/>
          </p:nvPr>
        </p:nvSpPr>
        <p:spPr>
          <a:xfrm>
            <a:off x="-14225588" y="-11796713"/>
            <a:ext cx="16643351" cy="12482513"/>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9" name="Text Box 2"/>
          <p:cNvSpPr txBox="1">
            <a:spLocks noChangeArrowheads="1"/>
          </p:cNvSpPr>
          <p:nvPr/>
        </p:nvSpPr>
        <p:spPr bwMode="auto">
          <a:xfrm>
            <a:off x="685800" y="4343400"/>
            <a:ext cx="5475288" cy="4103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defTabSz="457200">
              <a:defRPr sz="1200">
                <a:solidFill>
                  <a:srgbClr val="000000"/>
                </a:solidFill>
                <a:latin typeface="Times New Roman" pitchFamily="18" charset="0"/>
              </a:defRPr>
            </a:lvl1pPr>
            <a:lvl2pPr defTabSz="457200">
              <a:defRPr sz="1200">
                <a:solidFill>
                  <a:srgbClr val="000000"/>
                </a:solidFill>
                <a:latin typeface="Times New Roman" pitchFamily="18" charset="0"/>
              </a:defRPr>
            </a:lvl2pPr>
            <a:lvl3pPr defTabSz="457200">
              <a:defRPr sz="1200">
                <a:solidFill>
                  <a:srgbClr val="000000"/>
                </a:solidFill>
                <a:latin typeface="Times New Roman" pitchFamily="18" charset="0"/>
              </a:defRPr>
            </a:lvl3pPr>
            <a:lvl4pPr defTabSz="457200">
              <a:defRPr sz="1200">
                <a:solidFill>
                  <a:srgbClr val="000000"/>
                </a:solidFill>
                <a:latin typeface="Times New Roman" pitchFamily="18" charset="0"/>
              </a:defRPr>
            </a:lvl4pPr>
            <a:lvl5pPr defTabSz="457200">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9pPr>
          </a:lstStyle>
          <a:p>
            <a:pPr eaLnBrk="1" hangingPunct="1">
              <a:buClr>
                <a:srgbClr val="000000"/>
              </a:buClr>
              <a:buSzPct val="100000"/>
              <a:buFont typeface="Times New Roman" pitchFamily="18" charset="0"/>
              <a:buNone/>
            </a:pPr>
            <a:endParaRPr lang="en-IN" altLang="en-US" sz="1800">
              <a:solidFill>
                <a:schemeClr val="tx1"/>
              </a:solidFill>
              <a:latin typeface="Calibri"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8EAC7F-82C6-4B21-9F6A-7B051C431959}" type="slidenum">
              <a:rPr lang="en-US" smtClean="0"/>
              <a:t>53</a:t>
            </a:fld>
            <a:endParaRPr lang="en-US"/>
          </a:p>
        </p:txBody>
      </p:sp>
    </p:spTree>
    <p:extLst>
      <p:ext uri="{BB962C8B-B14F-4D97-AF65-F5344CB8AC3E}">
        <p14:creationId xmlns:p14="http://schemas.microsoft.com/office/powerpoint/2010/main" val="2770550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1"/>
          <p:cNvSpPr>
            <a:spLocks noGrp="1" noRot="1" noChangeAspect="1" noChangeArrowheads="1" noTextEdit="1"/>
          </p:cNvSpPr>
          <p:nvPr>
            <p:ph type="sldImg"/>
          </p:nvPr>
        </p:nvSpPr>
        <p:spPr>
          <a:xfrm>
            <a:off x="-14227175" y="-11796713"/>
            <a:ext cx="16656050" cy="124920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099" name="Text Box 2"/>
          <p:cNvSpPr txBox="1">
            <a:spLocks noChangeArrowheads="1"/>
          </p:cNvSpPr>
          <p:nvPr/>
        </p:nvSpPr>
        <p:spPr bwMode="auto">
          <a:xfrm>
            <a:off x="685800" y="4343400"/>
            <a:ext cx="5484813" cy="4113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defTabSz="457200">
              <a:defRPr sz="1200">
                <a:solidFill>
                  <a:srgbClr val="000000"/>
                </a:solidFill>
                <a:latin typeface="Times New Roman" pitchFamily="18" charset="0"/>
              </a:defRPr>
            </a:lvl1pPr>
            <a:lvl2pPr defTabSz="457200">
              <a:defRPr sz="1200">
                <a:solidFill>
                  <a:srgbClr val="000000"/>
                </a:solidFill>
                <a:latin typeface="Times New Roman" pitchFamily="18" charset="0"/>
              </a:defRPr>
            </a:lvl2pPr>
            <a:lvl3pPr defTabSz="457200">
              <a:defRPr sz="1200">
                <a:solidFill>
                  <a:srgbClr val="000000"/>
                </a:solidFill>
                <a:latin typeface="Times New Roman" pitchFamily="18" charset="0"/>
              </a:defRPr>
            </a:lvl3pPr>
            <a:lvl4pPr defTabSz="457200">
              <a:defRPr sz="1200">
                <a:solidFill>
                  <a:srgbClr val="000000"/>
                </a:solidFill>
                <a:latin typeface="Times New Roman" pitchFamily="18" charset="0"/>
              </a:defRPr>
            </a:lvl4pPr>
            <a:lvl5pPr defTabSz="457200">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9pPr>
          </a:lstStyle>
          <a:p>
            <a:pPr eaLnBrk="1" hangingPunct="1">
              <a:buClr>
                <a:srgbClr val="000000"/>
              </a:buClr>
              <a:buSzPct val="100000"/>
              <a:buFont typeface="Times New Roman" pitchFamily="18" charset="0"/>
              <a:buNone/>
            </a:pPr>
            <a:endParaRPr lang="en-IN" altLang="en-US" sz="1800">
              <a:solidFill>
                <a:schemeClr val="tx1"/>
              </a:solidFill>
              <a:latin typeface="Calibri"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2" name="Rectangle 1"/>
          <p:cNvSpPr>
            <a:spLocks noGrp="1" noRot="1" noChangeAspect="1" noChangeArrowheads="1" noTextEdit="1"/>
          </p:cNvSpPr>
          <p:nvPr>
            <p:ph type="sldImg"/>
          </p:nvPr>
        </p:nvSpPr>
        <p:spPr>
          <a:xfrm>
            <a:off x="-14225588" y="-11796713"/>
            <a:ext cx="16649701" cy="12488863"/>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3" name="Text Box 2"/>
          <p:cNvSpPr txBox="1">
            <a:spLocks noChangeArrowheads="1"/>
          </p:cNvSpPr>
          <p:nvPr/>
        </p:nvSpPr>
        <p:spPr bwMode="auto">
          <a:xfrm>
            <a:off x="685800" y="4343400"/>
            <a:ext cx="5481638" cy="4110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defTabSz="457200">
              <a:defRPr sz="1200">
                <a:solidFill>
                  <a:srgbClr val="000000"/>
                </a:solidFill>
                <a:latin typeface="Times New Roman" pitchFamily="18" charset="0"/>
              </a:defRPr>
            </a:lvl1pPr>
            <a:lvl2pPr defTabSz="457200">
              <a:defRPr sz="1200">
                <a:solidFill>
                  <a:srgbClr val="000000"/>
                </a:solidFill>
                <a:latin typeface="Times New Roman" pitchFamily="18" charset="0"/>
              </a:defRPr>
            </a:lvl2pPr>
            <a:lvl3pPr defTabSz="457200">
              <a:defRPr sz="1200">
                <a:solidFill>
                  <a:srgbClr val="000000"/>
                </a:solidFill>
                <a:latin typeface="Times New Roman" pitchFamily="18" charset="0"/>
              </a:defRPr>
            </a:lvl3pPr>
            <a:lvl4pPr defTabSz="457200">
              <a:defRPr sz="1200">
                <a:solidFill>
                  <a:srgbClr val="000000"/>
                </a:solidFill>
                <a:latin typeface="Times New Roman" pitchFamily="18" charset="0"/>
              </a:defRPr>
            </a:lvl4pPr>
            <a:lvl5pPr defTabSz="457200">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9pPr>
          </a:lstStyle>
          <a:p>
            <a:pPr eaLnBrk="1" hangingPunct="1">
              <a:buClr>
                <a:srgbClr val="000000"/>
              </a:buClr>
              <a:buSzPct val="100000"/>
              <a:buFont typeface="Times New Roman" pitchFamily="18" charset="0"/>
              <a:buNone/>
            </a:pPr>
            <a:endParaRPr lang="en-IN" altLang="en-US" sz="1800">
              <a:solidFill>
                <a:schemeClr val="tx1"/>
              </a:solidFill>
              <a:latin typeface="Calibri"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4" name="Rectangle 1"/>
          <p:cNvSpPr>
            <a:spLocks noGrp="1" noRot="1" noChangeAspect="1" noChangeArrowheads="1" noTextEdit="1"/>
          </p:cNvSpPr>
          <p:nvPr>
            <p:ph type="sldImg"/>
          </p:nvPr>
        </p:nvSpPr>
        <p:spPr>
          <a:xfrm>
            <a:off x="-14225588" y="-11796713"/>
            <a:ext cx="16649701" cy="12488863"/>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315" name="Text Box 2"/>
          <p:cNvSpPr txBox="1">
            <a:spLocks noChangeArrowheads="1"/>
          </p:cNvSpPr>
          <p:nvPr/>
        </p:nvSpPr>
        <p:spPr bwMode="auto">
          <a:xfrm>
            <a:off x="685800" y="4343400"/>
            <a:ext cx="5481638" cy="4110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defTabSz="457200">
              <a:defRPr sz="1200">
                <a:solidFill>
                  <a:srgbClr val="000000"/>
                </a:solidFill>
                <a:latin typeface="Times New Roman" pitchFamily="18" charset="0"/>
              </a:defRPr>
            </a:lvl1pPr>
            <a:lvl2pPr defTabSz="457200">
              <a:defRPr sz="1200">
                <a:solidFill>
                  <a:srgbClr val="000000"/>
                </a:solidFill>
                <a:latin typeface="Times New Roman" pitchFamily="18" charset="0"/>
              </a:defRPr>
            </a:lvl2pPr>
            <a:lvl3pPr defTabSz="457200">
              <a:defRPr sz="1200">
                <a:solidFill>
                  <a:srgbClr val="000000"/>
                </a:solidFill>
                <a:latin typeface="Times New Roman" pitchFamily="18" charset="0"/>
              </a:defRPr>
            </a:lvl3pPr>
            <a:lvl4pPr defTabSz="457200">
              <a:defRPr sz="1200">
                <a:solidFill>
                  <a:srgbClr val="000000"/>
                </a:solidFill>
                <a:latin typeface="Times New Roman" pitchFamily="18" charset="0"/>
              </a:defRPr>
            </a:lvl4pPr>
            <a:lvl5pPr defTabSz="457200">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9pPr>
          </a:lstStyle>
          <a:p>
            <a:pPr eaLnBrk="1" hangingPunct="1">
              <a:buClr>
                <a:srgbClr val="000000"/>
              </a:buClr>
              <a:buSzPct val="100000"/>
              <a:buFont typeface="Times New Roman" pitchFamily="18" charset="0"/>
              <a:buNone/>
            </a:pPr>
            <a:endParaRPr lang="en-IN" altLang="en-US" sz="1800">
              <a:solidFill>
                <a:schemeClr val="tx1"/>
              </a:solidFill>
              <a:latin typeface="Calibri"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2" name="Rectangle 1"/>
          <p:cNvSpPr>
            <a:spLocks noGrp="1" noRot="1" noChangeAspect="1" noChangeArrowheads="1" noTextEdit="1"/>
          </p:cNvSpPr>
          <p:nvPr>
            <p:ph type="sldImg"/>
          </p:nvPr>
        </p:nvSpPr>
        <p:spPr>
          <a:xfrm>
            <a:off x="-14225588" y="-11796713"/>
            <a:ext cx="16649701" cy="12488863"/>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363" name="Text Box 2"/>
          <p:cNvSpPr txBox="1">
            <a:spLocks noChangeArrowheads="1"/>
          </p:cNvSpPr>
          <p:nvPr/>
        </p:nvSpPr>
        <p:spPr bwMode="auto">
          <a:xfrm>
            <a:off x="685800" y="4343400"/>
            <a:ext cx="5481638" cy="4110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defTabSz="457200">
              <a:defRPr sz="1200">
                <a:solidFill>
                  <a:srgbClr val="000000"/>
                </a:solidFill>
                <a:latin typeface="Times New Roman" pitchFamily="18" charset="0"/>
              </a:defRPr>
            </a:lvl1pPr>
            <a:lvl2pPr defTabSz="457200">
              <a:defRPr sz="1200">
                <a:solidFill>
                  <a:srgbClr val="000000"/>
                </a:solidFill>
                <a:latin typeface="Times New Roman" pitchFamily="18" charset="0"/>
              </a:defRPr>
            </a:lvl2pPr>
            <a:lvl3pPr defTabSz="457200">
              <a:defRPr sz="1200">
                <a:solidFill>
                  <a:srgbClr val="000000"/>
                </a:solidFill>
                <a:latin typeface="Times New Roman" pitchFamily="18" charset="0"/>
              </a:defRPr>
            </a:lvl3pPr>
            <a:lvl4pPr defTabSz="457200">
              <a:defRPr sz="1200">
                <a:solidFill>
                  <a:srgbClr val="000000"/>
                </a:solidFill>
                <a:latin typeface="Times New Roman" pitchFamily="18" charset="0"/>
              </a:defRPr>
            </a:lvl4pPr>
            <a:lvl5pPr defTabSz="457200">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9pPr>
          </a:lstStyle>
          <a:p>
            <a:pPr eaLnBrk="1" hangingPunct="1">
              <a:buClr>
                <a:srgbClr val="000000"/>
              </a:buClr>
              <a:buSzPct val="100000"/>
              <a:buFont typeface="Times New Roman" pitchFamily="18" charset="0"/>
              <a:buNone/>
            </a:pPr>
            <a:endParaRPr lang="en-IN" altLang="en-US" sz="1800">
              <a:solidFill>
                <a:schemeClr val="tx1"/>
              </a:solidFill>
              <a:latin typeface="Calibri"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8" name="Rectangle 1"/>
          <p:cNvSpPr>
            <a:spLocks noGrp="1" noRot="1" noChangeAspect="1" noChangeArrowheads="1" noTextEdit="1"/>
          </p:cNvSpPr>
          <p:nvPr>
            <p:ph type="sldImg"/>
          </p:nvPr>
        </p:nvSpPr>
        <p:spPr>
          <a:xfrm>
            <a:off x="-14225588" y="-11796713"/>
            <a:ext cx="16644938" cy="12484101"/>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459" name="Text Box 2"/>
          <p:cNvSpPr txBox="1">
            <a:spLocks noChangeArrowheads="1"/>
          </p:cNvSpPr>
          <p:nvPr/>
        </p:nvSpPr>
        <p:spPr bwMode="auto">
          <a:xfrm>
            <a:off x="685800" y="4343400"/>
            <a:ext cx="5476875" cy="410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defTabSz="457200">
              <a:defRPr sz="1200">
                <a:solidFill>
                  <a:srgbClr val="000000"/>
                </a:solidFill>
                <a:latin typeface="Times New Roman" pitchFamily="18" charset="0"/>
              </a:defRPr>
            </a:lvl1pPr>
            <a:lvl2pPr defTabSz="457200">
              <a:defRPr sz="1200">
                <a:solidFill>
                  <a:srgbClr val="000000"/>
                </a:solidFill>
                <a:latin typeface="Times New Roman" pitchFamily="18" charset="0"/>
              </a:defRPr>
            </a:lvl2pPr>
            <a:lvl3pPr defTabSz="457200">
              <a:defRPr sz="1200">
                <a:solidFill>
                  <a:srgbClr val="000000"/>
                </a:solidFill>
                <a:latin typeface="Times New Roman" pitchFamily="18" charset="0"/>
              </a:defRPr>
            </a:lvl3pPr>
            <a:lvl4pPr defTabSz="457200">
              <a:defRPr sz="1200">
                <a:solidFill>
                  <a:srgbClr val="000000"/>
                </a:solidFill>
                <a:latin typeface="Times New Roman" pitchFamily="18" charset="0"/>
              </a:defRPr>
            </a:lvl4pPr>
            <a:lvl5pPr defTabSz="457200">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9pPr>
          </a:lstStyle>
          <a:p>
            <a:pPr eaLnBrk="1" hangingPunct="1">
              <a:buClr>
                <a:srgbClr val="000000"/>
              </a:buClr>
              <a:buSzPct val="100000"/>
              <a:buFont typeface="Times New Roman" pitchFamily="18" charset="0"/>
              <a:buNone/>
            </a:pPr>
            <a:endParaRPr lang="en-IN" altLang="en-US" sz="1800">
              <a:solidFill>
                <a:schemeClr val="tx1"/>
              </a:solidFill>
              <a:latin typeface="Calibri"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30" name="Rectangle 1"/>
          <p:cNvSpPr>
            <a:spLocks noGrp="1" noRot="1" noChangeAspect="1" noChangeArrowheads="1" noTextEdit="1"/>
          </p:cNvSpPr>
          <p:nvPr>
            <p:ph type="sldImg"/>
          </p:nvPr>
        </p:nvSpPr>
        <p:spPr>
          <a:xfrm>
            <a:off x="-14225588" y="-11796713"/>
            <a:ext cx="16644938" cy="12484101"/>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2531" name="Text Box 2"/>
          <p:cNvSpPr txBox="1">
            <a:spLocks noChangeArrowheads="1"/>
          </p:cNvSpPr>
          <p:nvPr/>
        </p:nvSpPr>
        <p:spPr bwMode="auto">
          <a:xfrm>
            <a:off x="685800" y="4343400"/>
            <a:ext cx="5476875" cy="410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defTabSz="457200">
              <a:defRPr sz="1200">
                <a:solidFill>
                  <a:srgbClr val="000000"/>
                </a:solidFill>
                <a:latin typeface="Times New Roman" pitchFamily="18" charset="0"/>
              </a:defRPr>
            </a:lvl1pPr>
            <a:lvl2pPr defTabSz="457200">
              <a:defRPr sz="1200">
                <a:solidFill>
                  <a:srgbClr val="000000"/>
                </a:solidFill>
                <a:latin typeface="Times New Roman" pitchFamily="18" charset="0"/>
              </a:defRPr>
            </a:lvl2pPr>
            <a:lvl3pPr defTabSz="457200">
              <a:defRPr sz="1200">
                <a:solidFill>
                  <a:srgbClr val="000000"/>
                </a:solidFill>
                <a:latin typeface="Times New Roman" pitchFamily="18" charset="0"/>
              </a:defRPr>
            </a:lvl3pPr>
            <a:lvl4pPr defTabSz="457200">
              <a:defRPr sz="1200">
                <a:solidFill>
                  <a:srgbClr val="000000"/>
                </a:solidFill>
                <a:latin typeface="Times New Roman" pitchFamily="18" charset="0"/>
              </a:defRPr>
            </a:lvl4pPr>
            <a:lvl5pPr defTabSz="457200">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9pPr>
          </a:lstStyle>
          <a:p>
            <a:pPr eaLnBrk="1" hangingPunct="1">
              <a:buClr>
                <a:srgbClr val="000000"/>
              </a:buClr>
              <a:buSzPct val="100000"/>
              <a:buFont typeface="Times New Roman" pitchFamily="18" charset="0"/>
              <a:buNone/>
            </a:pPr>
            <a:endParaRPr lang="en-IN" altLang="en-US" sz="1800">
              <a:solidFill>
                <a:schemeClr val="tx1"/>
              </a:solidFill>
              <a:latin typeface="Calibri"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Rectangle 1"/>
          <p:cNvSpPr>
            <a:spLocks noGrp="1" noRot="1" noChangeAspect="1" noChangeArrowheads="1" noTextEdit="1"/>
          </p:cNvSpPr>
          <p:nvPr>
            <p:ph type="sldImg"/>
          </p:nvPr>
        </p:nvSpPr>
        <p:spPr>
          <a:xfrm>
            <a:off x="-14225588" y="-11796713"/>
            <a:ext cx="16644938" cy="12484101"/>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4579" name="Text Box 2"/>
          <p:cNvSpPr txBox="1">
            <a:spLocks noChangeArrowheads="1"/>
          </p:cNvSpPr>
          <p:nvPr/>
        </p:nvSpPr>
        <p:spPr bwMode="auto">
          <a:xfrm>
            <a:off x="685800" y="4343400"/>
            <a:ext cx="5476875" cy="410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defTabSz="457200">
              <a:defRPr sz="1200">
                <a:solidFill>
                  <a:srgbClr val="000000"/>
                </a:solidFill>
                <a:latin typeface="Times New Roman" pitchFamily="18" charset="0"/>
              </a:defRPr>
            </a:lvl1pPr>
            <a:lvl2pPr defTabSz="457200">
              <a:defRPr sz="1200">
                <a:solidFill>
                  <a:srgbClr val="000000"/>
                </a:solidFill>
                <a:latin typeface="Times New Roman" pitchFamily="18" charset="0"/>
              </a:defRPr>
            </a:lvl2pPr>
            <a:lvl3pPr defTabSz="457200">
              <a:defRPr sz="1200">
                <a:solidFill>
                  <a:srgbClr val="000000"/>
                </a:solidFill>
                <a:latin typeface="Times New Roman" pitchFamily="18" charset="0"/>
              </a:defRPr>
            </a:lvl3pPr>
            <a:lvl4pPr defTabSz="457200">
              <a:defRPr sz="1200">
                <a:solidFill>
                  <a:srgbClr val="000000"/>
                </a:solidFill>
                <a:latin typeface="Times New Roman" pitchFamily="18" charset="0"/>
              </a:defRPr>
            </a:lvl4pPr>
            <a:lvl5pPr defTabSz="457200">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9pPr>
          </a:lstStyle>
          <a:p>
            <a:pPr eaLnBrk="1" hangingPunct="1">
              <a:buClr>
                <a:srgbClr val="000000"/>
              </a:buClr>
              <a:buSzPct val="100000"/>
              <a:buFont typeface="Times New Roman" pitchFamily="18" charset="0"/>
              <a:buNone/>
            </a:pPr>
            <a:endParaRPr lang="en-IN" altLang="en-US" sz="1800">
              <a:solidFill>
                <a:schemeClr val="tx1"/>
              </a:solidFill>
              <a:latin typeface="Calibri"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87470E6A-462C-4F83-A549-62AF73CA3E14}" type="datetimeFigureOut">
              <a:rPr lang="en-US" smtClean="0"/>
              <a:t>1/25/2022</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1EBCCFA8-C15B-4296-B78E-B481C738F50E}"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7470E6A-462C-4F83-A549-62AF73CA3E14}" type="datetimeFigureOut">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BCCFA8-C15B-4296-B78E-B481C738F50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7470E6A-462C-4F83-A549-62AF73CA3E14}" type="datetimeFigureOut">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BCCFA8-C15B-4296-B78E-B481C738F50E}"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87470E6A-462C-4F83-A549-62AF73CA3E14}" type="datetimeFigureOut">
              <a:rPr lang="en-US" smtClean="0"/>
              <a:t>1/25/2022</a:t>
            </a:fld>
            <a:endParaRPr lang="en-US"/>
          </a:p>
        </p:txBody>
      </p:sp>
      <p:sp>
        <p:nvSpPr>
          <p:cNvPr id="9" name="Slide Number Placeholder 8"/>
          <p:cNvSpPr>
            <a:spLocks noGrp="1"/>
          </p:cNvSpPr>
          <p:nvPr>
            <p:ph type="sldNum" sz="quarter" idx="15"/>
          </p:nvPr>
        </p:nvSpPr>
        <p:spPr/>
        <p:txBody>
          <a:bodyPr rtlCol="0"/>
          <a:lstStyle/>
          <a:p>
            <a:fld id="{1EBCCFA8-C15B-4296-B78E-B481C738F50E}" type="slidenum">
              <a:rPr lang="en-US" smtClean="0"/>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87470E6A-462C-4F83-A549-62AF73CA3E14}" type="datetimeFigureOut">
              <a:rPr lang="en-US" smtClean="0"/>
              <a:t>1/25/2022</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1EBCCFA8-C15B-4296-B78E-B481C738F50E}"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87470E6A-462C-4F83-A549-62AF73CA3E14}" type="datetimeFigureOut">
              <a:rPr lang="en-US" smtClean="0"/>
              <a:t>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BCCFA8-C15B-4296-B78E-B481C738F50E}" type="slidenum">
              <a:rPr lang="en-US" smtClean="0"/>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87470E6A-462C-4F83-A549-62AF73CA3E14}" type="datetimeFigureOut">
              <a:rPr lang="en-US" smtClean="0"/>
              <a:t>1/25/2022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BCCFA8-C15B-4296-B78E-B481C738F50E}" type="slidenum">
              <a:rPr lang="en-US" smtClean="0"/>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87470E6A-462C-4F83-A549-62AF73CA3E14}" type="datetimeFigureOut">
              <a:rPr lang="en-US" smtClean="0"/>
              <a:t>1/25/2022</a:t>
            </a:fld>
            <a:endParaRPr lang="en-US"/>
          </a:p>
        </p:txBody>
      </p:sp>
      <p:sp>
        <p:nvSpPr>
          <p:cNvPr id="7" name="Slide Number Placeholder 6"/>
          <p:cNvSpPr>
            <a:spLocks noGrp="1"/>
          </p:cNvSpPr>
          <p:nvPr>
            <p:ph type="sldNum" sz="quarter" idx="11"/>
          </p:nvPr>
        </p:nvSpPr>
        <p:spPr/>
        <p:txBody>
          <a:bodyPr rtlCol="0"/>
          <a:lstStyle/>
          <a:p>
            <a:fld id="{1EBCCFA8-C15B-4296-B78E-B481C738F50E}" type="slidenum">
              <a:rPr lang="en-US" smtClean="0"/>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470E6A-462C-4F83-A549-62AF73CA3E14}" type="datetimeFigureOut">
              <a:rPr lang="en-US" smtClean="0"/>
              <a:t>1/25/2022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BCCFA8-C15B-4296-B78E-B481C738F50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87470E6A-462C-4F83-A549-62AF73CA3E14}" type="datetimeFigureOut">
              <a:rPr lang="en-US" smtClean="0"/>
              <a:t>1/25/2022</a:t>
            </a:fld>
            <a:endParaRPr lang="en-US"/>
          </a:p>
        </p:txBody>
      </p:sp>
      <p:sp>
        <p:nvSpPr>
          <p:cNvPr id="22" name="Slide Number Placeholder 21"/>
          <p:cNvSpPr>
            <a:spLocks noGrp="1"/>
          </p:cNvSpPr>
          <p:nvPr>
            <p:ph type="sldNum" sz="quarter" idx="15"/>
          </p:nvPr>
        </p:nvSpPr>
        <p:spPr/>
        <p:txBody>
          <a:bodyPr rtlCol="0"/>
          <a:lstStyle/>
          <a:p>
            <a:fld id="{1EBCCFA8-C15B-4296-B78E-B481C738F50E}" type="slidenum">
              <a:rPr lang="en-US" smtClean="0"/>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87470E6A-462C-4F83-A549-62AF73CA3E14}" type="datetimeFigureOut">
              <a:rPr lang="en-US" smtClean="0"/>
              <a:t>1/25/2022</a:t>
            </a:fld>
            <a:endParaRPr lang="en-US"/>
          </a:p>
        </p:txBody>
      </p:sp>
      <p:sp>
        <p:nvSpPr>
          <p:cNvPr id="18" name="Slide Number Placeholder 17"/>
          <p:cNvSpPr>
            <a:spLocks noGrp="1"/>
          </p:cNvSpPr>
          <p:nvPr>
            <p:ph type="sldNum" sz="quarter" idx="11"/>
          </p:nvPr>
        </p:nvSpPr>
        <p:spPr/>
        <p:txBody>
          <a:bodyPr rtlCol="0"/>
          <a:lstStyle/>
          <a:p>
            <a:fld id="{1EBCCFA8-C15B-4296-B78E-B481C738F50E}" type="slidenum">
              <a:rPr lang="en-US" smtClean="0"/>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87470E6A-462C-4F83-A549-62AF73CA3E14}" type="datetimeFigureOut">
              <a:rPr lang="en-US" smtClean="0"/>
              <a:t>1/25/2022</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1EBCCFA8-C15B-4296-B78E-B481C738F50E}"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geeksforgeeks.org/ml-content-based-recommender-system/" TargetMode="External"/><Relationship Id="rId2" Type="http://schemas.openxmlformats.org/officeDocument/2006/relationships/hyperlink" Target="https://www.geeksforgeeks.org/what-is-big-data/" TargetMode="External"/><Relationship Id="rId1" Type="http://schemas.openxmlformats.org/officeDocument/2006/relationships/slideLayout" Target="../slideLayouts/slideLayout2.xml"/><Relationship Id="rId4" Type="http://schemas.openxmlformats.org/officeDocument/2006/relationships/hyperlink" Target="https://www.geeksforgeeks.org/difference-between-computer-science-engineering-and-computer-engineering/"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hyperlink" Target="http://en.wikipedia.org/wiki/Bernard_Widrow"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9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Soft Computing</a:t>
            </a:r>
            <a:endParaRPr lang="en-US" dirty="0"/>
          </a:p>
        </p:txBody>
      </p:sp>
      <p:sp>
        <p:nvSpPr>
          <p:cNvPr id="3" name="Subtitle 2"/>
          <p:cNvSpPr>
            <a:spLocks noGrp="1"/>
          </p:cNvSpPr>
          <p:nvPr>
            <p:ph type="subTitle" idx="1"/>
          </p:nvPr>
        </p:nvSpPr>
        <p:spPr/>
        <p:txBody>
          <a:bodyPr/>
          <a:lstStyle/>
          <a:p>
            <a:r>
              <a:rPr lang="en-US" dirty="0" smtClean="0"/>
              <a:t>CS3EA03</a:t>
            </a:r>
            <a:endParaRPr lang="en-US" dirty="0"/>
          </a:p>
        </p:txBody>
      </p:sp>
    </p:spTree>
    <p:extLst>
      <p:ext uri="{BB962C8B-B14F-4D97-AF65-F5344CB8AC3E}">
        <p14:creationId xmlns:p14="http://schemas.microsoft.com/office/powerpoint/2010/main" val="8934010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a:t>
            </a:r>
            <a:endParaRPr lang="en-US" dirty="0"/>
          </a:p>
        </p:txBody>
      </p:sp>
      <p:sp>
        <p:nvSpPr>
          <p:cNvPr id="3" name="Content Placeholder 2"/>
          <p:cNvSpPr>
            <a:spLocks noGrp="1"/>
          </p:cNvSpPr>
          <p:nvPr>
            <p:ph sz="quarter" idx="1"/>
          </p:nvPr>
        </p:nvSpPr>
        <p:spPr/>
        <p:txBody>
          <a:bodyPr/>
          <a:lstStyle/>
          <a:p>
            <a:r>
              <a:rPr lang="en-US" dirty="0" smtClean="0"/>
              <a:t>A person</a:t>
            </a:r>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362200"/>
            <a:ext cx="533400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2470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10" descr="Image result for architecture of mcculloch pitts neur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584200"/>
            <a:ext cx="4160837" cy="270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Rectangle 2"/>
          <p:cNvSpPr>
            <a:spLocks noChangeArrowheads="1"/>
          </p:cNvSpPr>
          <p:nvPr/>
        </p:nvSpPr>
        <p:spPr bwMode="auto">
          <a:xfrm>
            <a:off x="107950" y="0"/>
            <a:ext cx="66992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IN" altLang="en-US" sz="3200" b="1"/>
              <a:t>Architecture of McCulloch-Pitts Model</a:t>
            </a:r>
          </a:p>
        </p:txBody>
      </p:sp>
      <p:sp>
        <p:nvSpPr>
          <p:cNvPr id="44036" name="Rectangle 3"/>
          <p:cNvSpPr>
            <a:spLocks noChangeArrowheads="1"/>
          </p:cNvSpPr>
          <p:nvPr/>
        </p:nvSpPr>
        <p:spPr bwMode="auto">
          <a:xfrm>
            <a:off x="358775" y="3595688"/>
            <a:ext cx="842645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US" altLang="en-US" sz="2400" dirty="0"/>
              <a:t>From the above fig, the connected path are of two types: </a:t>
            </a:r>
            <a:r>
              <a:rPr lang="en-US" altLang="en-US" sz="2400" dirty="0">
                <a:solidFill>
                  <a:srgbClr val="FF0000"/>
                </a:solidFill>
              </a:rPr>
              <a:t>excitatory or inhibitory. </a:t>
            </a:r>
            <a:r>
              <a:rPr lang="en-US" altLang="en-US" sz="2400" dirty="0">
                <a:solidFill>
                  <a:srgbClr val="002060"/>
                </a:solidFill>
              </a:rPr>
              <a:t>Excitatory have positive weight and which denoted by “w” and inhibitory have negative weight and which is denoted by “p”. </a:t>
            </a:r>
            <a:r>
              <a:rPr lang="en-US" altLang="en-US" sz="2400" dirty="0"/>
              <a:t>The </a:t>
            </a:r>
            <a:r>
              <a:rPr lang="en-US" altLang="en-US" sz="2400" dirty="0">
                <a:solidFill>
                  <a:schemeClr val="accent1">
                    <a:lumMod val="75000"/>
                  </a:schemeClr>
                </a:solidFill>
              </a:rPr>
              <a:t>neuron fires if the net input to the neuron is greater than threshold</a:t>
            </a:r>
            <a:r>
              <a:rPr lang="en-US" altLang="en-US" sz="2400" dirty="0"/>
              <a:t>. The threshold is set so that the inhibition is absolute, because, nonzero inhibitory input will prevent the neuron from firing. </a:t>
            </a:r>
            <a:endParaRPr lang="en-IN" altLang="en-US" sz="2400" dirty="0"/>
          </a:p>
        </p:txBody>
      </p:sp>
    </p:spTree>
    <p:extLst>
      <p:ext uri="{BB962C8B-B14F-4D97-AF65-F5344CB8AC3E}">
        <p14:creationId xmlns:p14="http://schemas.microsoft.com/office/powerpoint/2010/main" val="367546590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
          <p:cNvSpPr>
            <a:spLocks noChangeArrowheads="1"/>
          </p:cNvSpPr>
          <p:nvPr/>
        </p:nvSpPr>
        <p:spPr bwMode="auto">
          <a:xfrm>
            <a:off x="107950" y="0"/>
            <a:ext cx="66992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IN" altLang="en-US" sz="3200" b="1"/>
              <a:t>Architecture of McCulloch-Pitts Model</a:t>
            </a:r>
          </a:p>
        </p:txBody>
      </p:sp>
      <p:sp>
        <p:nvSpPr>
          <p:cNvPr id="45059" name="Rectangle 2"/>
          <p:cNvSpPr>
            <a:spLocks noChangeArrowheads="1"/>
          </p:cNvSpPr>
          <p:nvPr/>
        </p:nvSpPr>
        <p:spPr bwMode="auto">
          <a:xfrm>
            <a:off x="141288" y="920750"/>
            <a:ext cx="8353425"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2400" dirty="0"/>
              <a:t>The McCulloch Pitts neuron Y has the activation function:</a:t>
            </a:r>
          </a:p>
          <a:p>
            <a:endParaRPr lang="en-US" altLang="en-US" sz="2400" dirty="0"/>
          </a:p>
          <a:p>
            <a:pPr algn="ctr"/>
            <a:r>
              <a:rPr lang="en-US" altLang="en-US" sz="2400" dirty="0" smtClean="0">
                <a:solidFill>
                  <a:schemeClr val="accent1">
                    <a:lumMod val="75000"/>
                  </a:schemeClr>
                </a:solidFill>
              </a:rPr>
              <a:t>Y =F </a:t>
            </a:r>
            <a:r>
              <a:rPr lang="en-US" altLang="en-US" sz="2400" dirty="0">
                <a:solidFill>
                  <a:schemeClr val="accent1">
                    <a:lumMod val="75000"/>
                  </a:schemeClr>
                </a:solidFill>
              </a:rPr>
              <a:t>(yin) = 1 if y-in ≥ Ѳ </a:t>
            </a:r>
          </a:p>
          <a:p>
            <a:pPr algn="ctr"/>
            <a:r>
              <a:rPr lang="en-US" altLang="en-US" sz="2400" dirty="0">
                <a:solidFill>
                  <a:schemeClr val="accent1">
                    <a:lumMod val="75000"/>
                  </a:schemeClr>
                </a:solidFill>
              </a:rPr>
              <a:t>                0 if y-in &lt; Ѳ </a:t>
            </a:r>
          </a:p>
          <a:p>
            <a:pPr algn="ctr"/>
            <a:endParaRPr lang="en-US" altLang="en-US" sz="2400" dirty="0" smtClean="0"/>
          </a:p>
          <a:p>
            <a:pPr algn="ctr"/>
            <a:endParaRPr lang="en-US" altLang="en-US" sz="2400" dirty="0"/>
          </a:p>
          <a:p>
            <a:pPr algn="ctr"/>
            <a:r>
              <a:rPr lang="en-US" altLang="en-US" sz="2400" dirty="0" smtClean="0">
                <a:solidFill>
                  <a:srgbClr val="002060"/>
                </a:solidFill>
              </a:rPr>
              <a:t>Where, Ѳ=threshold </a:t>
            </a:r>
          </a:p>
          <a:p>
            <a:pPr algn="ctr"/>
            <a:r>
              <a:rPr lang="en-US" altLang="en-US" sz="2400" dirty="0" smtClean="0">
                <a:solidFill>
                  <a:srgbClr val="002060"/>
                </a:solidFill>
              </a:rPr>
              <a:t>                 Y=net output</a:t>
            </a:r>
            <a:r>
              <a:rPr lang="en-US" altLang="en-US" sz="2400" dirty="0" smtClean="0"/>
              <a:t> </a:t>
            </a:r>
          </a:p>
          <a:p>
            <a:endParaRPr lang="en-US" altLang="en-US" sz="2400" dirty="0"/>
          </a:p>
          <a:p>
            <a:endParaRPr lang="en-US" altLang="en-US" sz="2400" dirty="0"/>
          </a:p>
          <a:p>
            <a:endParaRPr lang="en-US" altLang="en-US" sz="2400" dirty="0"/>
          </a:p>
          <a:p>
            <a:r>
              <a:rPr lang="en-US" altLang="en-US" sz="2400" dirty="0"/>
              <a:t>By using MCCULLOCH Pitts model we are going to solve the following logic gates. i. OR Gate ii. NOT Gate iii. AND Gate iv. NAND Gate v. XOR Gate vi. NOR Gate </a:t>
            </a:r>
            <a:endParaRPr lang="en-IN" altLang="en-US" sz="2400" dirty="0"/>
          </a:p>
        </p:txBody>
      </p:sp>
    </p:spTree>
    <p:extLst>
      <p:ext uri="{BB962C8B-B14F-4D97-AF65-F5344CB8AC3E}">
        <p14:creationId xmlns:p14="http://schemas.microsoft.com/office/powerpoint/2010/main" val="382395731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
          <p:cNvSpPr>
            <a:spLocks noChangeArrowheads="1"/>
          </p:cNvSpPr>
          <p:nvPr/>
        </p:nvSpPr>
        <p:spPr bwMode="auto">
          <a:xfrm>
            <a:off x="395288" y="765175"/>
            <a:ext cx="8353425"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3200" dirty="0"/>
              <a:t>Learning: Rules</a:t>
            </a:r>
          </a:p>
          <a:p>
            <a:pPr algn="just"/>
            <a:endParaRPr lang="en-US" altLang="en-US" sz="2400" dirty="0"/>
          </a:p>
          <a:p>
            <a:pPr algn="just"/>
            <a:r>
              <a:rPr lang="en-US" altLang="en-US" sz="2400" dirty="0" smtClean="0"/>
              <a:t>McCulloch-Pitts </a:t>
            </a:r>
            <a:r>
              <a:rPr lang="en-US" altLang="en-US" sz="2400" dirty="0"/>
              <a:t>Neurons: Obtain the weights by performing analysis of the problem </a:t>
            </a:r>
            <a:endParaRPr lang="en-IN" altLang="en-US" sz="2400" dirty="0"/>
          </a:p>
        </p:txBody>
      </p:sp>
    </p:spTree>
    <p:extLst>
      <p:ext uri="{BB962C8B-B14F-4D97-AF65-F5344CB8AC3E}">
        <p14:creationId xmlns:p14="http://schemas.microsoft.com/office/powerpoint/2010/main" val="400766228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1"/>
          <p:cNvSpPr>
            <a:spLocks noChangeArrowheads="1"/>
          </p:cNvSpPr>
          <p:nvPr/>
        </p:nvSpPr>
        <p:spPr bwMode="auto">
          <a:xfrm>
            <a:off x="250825" y="1196975"/>
            <a:ext cx="8424863"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US" altLang="en-US" sz="2400" dirty="0"/>
              <a:t>The OR gate is a digital logic gate that implements logical disjunction-it behaves according to the truth table. A high output i.e. 1 results if one or both the OR GATE inputs to the gate are high (1).If both inputs are low the result is low (0)[1]. A plus (+) is used to show the or operation. [2] Its block diagram and truth table is shown by: </a:t>
            </a:r>
          </a:p>
          <a:p>
            <a:endParaRPr lang="en-US" altLang="en-US" sz="2400" dirty="0"/>
          </a:p>
          <a:p>
            <a:endParaRPr lang="en-IN" altLang="en-US" sz="2400" dirty="0"/>
          </a:p>
        </p:txBody>
      </p:sp>
      <p:sp>
        <p:nvSpPr>
          <p:cNvPr id="47107" name="Rectangle 2"/>
          <p:cNvSpPr>
            <a:spLocks noChangeArrowheads="1"/>
          </p:cNvSpPr>
          <p:nvPr/>
        </p:nvSpPr>
        <p:spPr bwMode="auto">
          <a:xfrm>
            <a:off x="250825" y="204788"/>
            <a:ext cx="88169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3200" dirty="0"/>
              <a:t>Realization of Logic Gates</a:t>
            </a:r>
          </a:p>
          <a:p>
            <a:r>
              <a:rPr lang="en-US" altLang="en-US" sz="3200" dirty="0"/>
              <a:t>OR GATE </a:t>
            </a:r>
          </a:p>
        </p:txBody>
      </p:sp>
      <p:pic>
        <p:nvPicPr>
          <p:cNvPr id="4710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3860800"/>
            <a:ext cx="4830763"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693307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
          <p:cNvSpPr>
            <a:spLocks noChangeArrowheads="1"/>
          </p:cNvSpPr>
          <p:nvPr/>
        </p:nvSpPr>
        <p:spPr bwMode="auto">
          <a:xfrm>
            <a:off x="179388" y="0"/>
            <a:ext cx="42402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3200" dirty="0"/>
              <a:t>OR GATE </a:t>
            </a:r>
          </a:p>
        </p:txBody>
      </p:sp>
      <p:sp>
        <p:nvSpPr>
          <p:cNvPr id="48131" name="Content Placeholder 3"/>
          <p:cNvSpPr>
            <a:spLocks noGrp="1" noChangeArrowheads="1"/>
          </p:cNvSpPr>
          <p:nvPr>
            <p:ph idx="1"/>
          </p:nvPr>
        </p:nvSpPr>
        <p:spPr>
          <a:xfrm>
            <a:off x="252990" y="788987"/>
            <a:ext cx="8191500" cy="6069013"/>
          </a:xfrm>
        </p:spPr>
        <p:txBody>
          <a:bodyPr/>
          <a:lstStyle/>
          <a:p>
            <a:pPr marL="0" indent="0" algn="ctr">
              <a:buFont typeface="Arial" pitchFamily="34" charset="0"/>
              <a:buNone/>
            </a:pPr>
            <a:r>
              <a:rPr lang="en-IN" altLang="en-US" sz="2400" dirty="0" smtClean="0"/>
              <a:t>Net Input = X1*W1+X2*W2</a:t>
            </a:r>
          </a:p>
          <a:p>
            <a:pPr marL="0" indent="0">
              <a:buFont typeface="Arial" pitchFamily="34" charset="0"/>
              <a:buNone/>
            </a:pPr>
            <a:r>
              <a:rPr lang="en-IN" altLang="en-US" sz="2400" dirty="0" smtClean="0"/>
              <a:t>Equation-I</a:t>
            </a:r>
          </a:p>
          <a:p>
            <a:pPr marL="0" indent="0" algn="ctr">
              <a:buFont typeface="Arial" pitchFamily="34" charset="0"/>
              <a:buNone/>
            </a:pPr>
            <a:r>
              <a:rPr lang="en-IN" altLang="en-US" sz="2400" dirty="0" smtClean="0"/>
              <a:t>X1*W1+X2*W2&lt; </a:t>
            </a:r>
            <a:r>
              <a:rPr lang="el-GR" altLang="en-US" sz="2400" dirty="0" smtClean="0"/>
              <a:t>θ</a:t>
            </a:r>
            <a:endParaRPr lang="en-IN" altLang="en-US" sz="2400" dirty="0" smtClean="0"/>
          </a:p>
          <a:p>
            <a:pPr marL="0" indent="0" algn="ctr">
              <a:buFont typeface="Arial" pitchFamily="34" charset="0"/>
              <a:buNone/>
            </a:pPr>
            <a:r>
              <a:rPr lang="en-IN" altLang="en-US" sz="2400" dirty="0" smtClean="0"/>
              <a:t>0 &lt;</a:t>
            </a:r>
            <a:r>
              <a:rPr lang="el-GR" altLang="en-US" sz="2400" dirty="0" smtClean="0"/>
              <a:t> θ</a:t>
            </a:r>
            <a:endParaRPr lang="en-IN" altLang="en-US" sz="2400" dirty="0" smtClean="0"/>
          </a:p>
          <a:p>
            <a:pPr marL="0" indent="0">
              <a:buFont typeface="Arial" pitchFamily="34" charset="0"/>
              <a:buNone/>
            </a:pPr>
            <a:r>
              <a:rPr lang="en-IN" altLang="en-US" sz="2400" dirty="0" smtClean="0"/>
              <a:t>Equation-II</a:t>
            </a:r>
          </a:p>
          <a:p>
            <a:pPr marL="0" indent="0" algn="ctr">
              <a:buFont typeface="Arial" pitchFamily="34" charset="0"/>
              <a:buNone/>
            </a:pPr>
            <a:r>
              <a:rPr lang="en-IN" altLang="en-US" sz="2400" dirty="0" smtClean="0"/>
              <a:t>X1*W1+X2*W2&gt;= </a:t>
            </a:r>
            <a:r>
              <a:rPr lang="el-GR" altLang="en-US" sz="2400" dirty="0" smtClean="0"/>
              <a:t>θ</a:t>
            </a:r>
            <a:endParaRPr lang="en-IN" altLang="en-US" sz="2400" dirty="0" smtClean="0"/>
          </a:p>
          <a:p>
            <a:pPr marL="0" indent="0" algn="ctr">
              <a:buFont typeface="Arial" pitchFamily="34" charset="0"/>
              <a:buNone/>
            </a:pPr>
            <a:r>
              <a:rPr lang="en-IN" altLang="en-US" sz="2400" dirty="0" smtClean="0"/>
              <a:t>W2 &gt;=</a:t>
            </a:r>
            <a:r>
              <a:rPr lang="el-GR" altLang="en-US" sz="2400" dirty="0" smtClean="0"/>
              <a:t> θ</a:t>
            </a:r>
            <a:endParaRPr lang="en-IN" altLang="en-US" sz="2400" dirty="0" smtClean="0"/>
          </a:p>
          <a:p>
            <a:pPr marL="0" indent="0">
              <a:buFont typeface="Arial" pitchFamily="34" charset="0"/>
              <a:buNone/>
            </a:pPr>
            <a:r>
              <a:rPr lang="en-IN" altLang="en-US" sz="2400" dirty="0" smtClean="0"/>
              <a:t>Equation-III</a:t>
            </a:r>
          </a:p>
          <a:p>
            <a:pPr marL="0" indent="0" algn="ctr">
              <a:buFont typeface="Arial" pitchFamily="34" charset="0"/>
              <a:buNone/>
            </a:pPr>
            <a:r>
              <a:rPr lang="en-IN" altLang="en-US" sz="2400" dirty="0" smtClean="0"/>
              <a:t>X1*W1+X2*W2&gt;= </a:t>
            </a:r>
            <a:r>
              <a:rPr lang="el-GR" altLang="en-US" sz="2400" dirty="0" smtClean="0"/>
              <a:t>θ</a:t>
            </a:r>
            <a:endParaRPr lang="en-IN" altLang="en-US" sz="2400" dirty="0" smtClean="0"/>
          </a:p>
          <a:p>
            <a:pPr marL="0" indent="0" algn="ctr">
              <a:buFont typeface="Arial" pitchFamily="34" charset="0"/>
              <a:buNone/>
            </a:pPr>
            <a:r>
              <a:rPr lang="en-IN" altLang="en-US" sz="2400" dirty="0" smtClean="0"/>
              <a:t>W1 &gt;=</a:t>
            </a:r>
            <a:r>
              <a:rPr lang="el-GR" altLang="en-US" sz="2400" dirty="0" smtClean="0"/>
              <a:t> θ</a:t>
            </a:r>
            <a:endParaRPr lang="en-IN" altLang="en-US" sz="2400" dirty="0" smtClean="0"/>
          </a:p>
          <a:p>
            <a:pPr marL="0" indent="0">
              <a:buFont typeface="Arial" pitchFamily="34" charset="0"/>
              <a:buNone/>
            </a:pPr>
            <a:r>
              <a:rPr lang="en-IN" altLang="en-US" sz="2400" dirty="0" smtClean="0"/>
              <a:t>Equation-IV</a:t>
            </a:r>
          </a:p>
          <a:p>
            <a:pPr marL="0" indent="0" algn="ctr">
              <a:buFont typeface="Arial" pitchFamily="34" charset="0"/>
              <a:buNone/>
            </a:pPr>
            <a:r>
              <a:rPr lang="en-IN" altLang="en-US" sz="2400" dirty="0" smtClean="0"/>
              <a:t>X1*W1+X2*W2&gt;= </a:t>
            </a:r>
            <a:r>
              <a:rPr lang="el-GR" altLang="en-US" sz="2400" dirty="0" smtClean="0"/>
              <a:t>θ</a:t>
            </a:r>
            <a:endParaRPr lang="en-IN" altLang="en-US" sz="2400" dirty="0" smtClean="0"/>
          </a:p>
          <a:p>
            <a:pPr marL="0" indent="0" algn="ctr">
              <a:buFont typeface="Arial" pitchFamily="34" charset="0"/>
              <a:buNone/>
            </a:pPr>
            <a:r>
              <a:rPr lang="en-IN" altLang="en-US" sz="2400" dirty="0" smtClean="0"/>
              <a:t>W1+W2 &gt;=</a:t>
            </a:r>
            <a:r>
              <a:rPr lang="el-GR" altLang="en-US" sz="2400" dirty="0" smtClean="0"/>
              <a:t> θ</a:t>
            </a:r>
            <a:endParaRPr lang="en-IN" altLang="en-US" sz="2400" dirty="0" smtClean="0"/>
          </a:p>
          <a:p>
            <a:pPr marL="0" indent="0" algn="ctr">
              <a:buFont typeface="Arial" pitchFamily="34" charset="0"/>
              <a:buNone/>
            </a:pPr>
            <a:endParaRPr lang="en-IN" altLang="en-US" sz="2400" dirty="0" smtClean="0"/>
          </a:p>
          <a:p>
            <a:pPr marL="0" indent="0">
              <a:buFont typeface="Arial" pitchFamily="34" charset="0"/>
              <a:buNone/>
            </a:pPr>
            <a:endParaRPr lang="en-IN" altLang="en-US" sz="2400" dirty="0" smtClean="0"/>
          </a:p>
          <a:p>
            <a:pPr marL="0" indent="0">
              <a:buFont typeface="Arial" pitchFamily="34" charset="0"/>
              <a:buNone/>
            </a:pPr>
            <a:endParaRPr lang="en-IN" altLang="en-US" sz="2400" dirty="0" smtClean="0"/>
          </a:p>
          <a:p>
            <a:pPr marL="0" indent="0">
              <a:buFont typeface="Arial" pitchFamily="34" charset="0"/>
              <a:buNone/>
            </a:pPr>
            <a:endParaRPr lang="en-IN" altLang="en-US" dirty="0" smtClean="0"/>
          </a:p>
        </p:txBody>
      </p:sp>
    </p:spTree>
    <p:extLst>
      <p:ext uri="{BB962C8B-B14F-4D97-AF65-F5344CB8AC3E}">
        <p14:creationId xmlns:p14="http://schemas.microsoft.com/office/powerpoint/2010/main" val="312387742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Content Placeholder 9"/>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93305" y="1141917"/>
            <a:ext cx="4044950" cy="1185861"/>
          </a:xfrm>
        </p:spPr>
      </p:pic>
      <p:sp>
        <p:nvSpPr>
          <p:cNvPr id="49155" name="Rectangle 10"/>
          <p:cNvSpPr>
            <a:spLocks noChangeArrowheads="1"/>
          </p:cNvSpPr>
          <p:nvPr/>
        </p:nvSpPr>
        <p:spPr bwMode="auto">
          <a:xfrm>
            <a:off x="179388" y="0"/>
            <a:ext cx="19446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3200"/>
              <a:t>OR GATE </a:t>
            </a:r>
          </a:p>
        </p:txBody>
      </p:sp>
      <p:sp>
        <p:nvSpPr>
          <p:cNvPr id="3" name="TextBox 2"/>
          <p:cNvSpPr txBox="1"/>
          <p:nvPr/>
        </p:nvSpPr>
        <p:spPr>
          <a:xfrm>
            <a:off x="179388" y="3124200"/>
            <a:ext cx="8278812" cy="3046988"/>
          </a:xfrm>
          <a:prstGeom prst="rect">
            <a:avLst/>
          </a:prstGeom>
          <a:noFill/>
        </p:spPr>
        <p:txBody>
          <a:bodyPr wrap="square" rtlCol="0">
            <a:spAutoFit/>
          </a:bodyPr>
          <a:lstStyle/>
          <a:p>
            <a:r>
              <a:rPr lang="en-US" sz="3200" dirty="0" smtClean="0"/>
              <a:t>Net input yin = x1w1+x2w2</a:t>
            </a:r>
          </a:p>
          <a:p>
            <a:r>
              <a:rPr lang="en-US" sz="3200" dirty="0"/>
              <a:t> </a:t>
            </a:r>
            <a:r>
              <a:rPr lang="en-US" sz="3200" dirty="0" smtClean="0"/>
              <a:t>               yin = 0*2+0*2</a:t>
            </a:r>
          </a:p>
          <a:p>
            <a:r>
              <a:rPr lang="en-US" sz="3200" dirty="0"/>
              <a:t> </a:t>
            </a:r>
            <a:r>
              <a:rPr lang="en-US" sz="3200" dirty="0" smtClean="0"/>
              <a:t>                yin =  0+0</a:t>
            </a:r>
          </a:p>
          <a:p>
            <a:r>
              <a:rPr lang="en-US" sz="3200" dirty="0" smtClean="0"/>
              <a:t>                            0</a:t>
            </a:r>
          </a:p>
          <a:p>
            <a:r>
              <a:rPr lang="en-US" sz="3200" dirty="0" smtClean="0"/>
              <a:t>  </a:t>
            </a:r>
            <a:r>
              <a:rPr lang="en-US" sz="3200" dirty="0" smtClean="0">
                <a:solidFill>
                  <a:srgbClr val="FF0000"/>
                </a:solidFill>
              </a:rPr>
              <a:t>1. F(yin)&lt; theta and 2. </a:t>
            </a:r>
            <a:r>
              <a:rPr lang="en-US" sz="3200" dirty="0">
                <a:solidFill>
                  <a:srgbClr val="FF0000"/>
                </a:solidFill>
              </a:rPr>
              <a:t>F(yin)&gt;= theta </a:t>
            </a:r>
            <a:endParaRPr lang="en-US" sz="3200" dirty="0" smtClean="0">
              <a:solidFill>
                <a:srgbClr val="FF0000"/>
              </a:solidFill>
            </a:endParaRPr>
          </a:p>
          <a:p>
            <a:r>
              <a:rPr lang="en-US" sz="3200" dirty="0" smtClean="0"/>
              <a:t>                      0&lt;2 output is 0</a:t>
            </a:r>
            <a:endParaRPr lang="en-US" sz="3200" dirty="0"/>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618836"/>
            <a:ext cx="3581400"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353300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Content Placeholder 9"/>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93305" y="1141917"/>
            <a:ext cx="4044950" cy="1185861"/>
          </a:xfrm>
        </p:spPr>
      </p:pic>
      <p:sp>
        <p:nvSpPr>
          <p:cNvPr id="49155" name="Rectangle 10"/>
          <p:cNvSpPr>
            <a:spLocks noChangeArrowheads="1"/>
          </p:cNvSpPr>
          <p:nvPr/>
        </p:nvSpPr>
        <p:spPr bwMode="auto">
          <a:xfrm>
            <a:off x="179388" y="0"/>
            <a:ext cx="19446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3200"/>
              <a:t>OR GATE </a:t>
            </a:r>
          </a:p>
        </p:txBody>
      </p:sp>
      <p:sp>
        <p:nvSpPr>
          <p:cNvPr id="3" name="TextBox 2"/>
          <p:cNvSpPr txBox="1"/>
          <p:nvPr/>
        </p:nvSpPr>
        <p:spPr>
          <a:xfrm>
            <a:off x="179388" y="3124200"/>
            <a:ext cx="8278812" cy="3046988"/>
          </a:xfrm>
          <a:prstGeom prst="rect">
            <a:avLst/>
          </a:prstGeom>
          <a:noFill/>
        </p:spPr>
        <p:txBody>
          <a:bodyPr wrap="square" rtlCol="0">
            <a:spAutoFit/>
          </a:bodyPr>
          <a:lstStyle/>
          <a:p>
            <a:r>
              <a:rPr lang="en-US" sz="3200" dirty="0" smtClean="0"/>
              <a:t>Net input yin = x1w1+x2w2</a:t>
            </a:r>
          </a:p>
          <a:p>
            <a:r>
              <a:rPr lang="en-US" sz="3200" dirty="0"/>
              <a:t> </a:t>
            </a:r>
            <a:r>
              <a:rPr lang="en-US" sz="3200" dirty="0" smtClean="0"/>
              <a:t>               yin = 0*2+1*2</a:t>
            </a:r>
          </a:p>
          <a:p>
            <a:r>
              <a:rPr lang="en-US" sz="3200" dirty="0"/>
              <a:t> </a:t>
            </a:r>
            <a:r>
              <a:rPr lang="en-US" sz="3200" dirty="0" smtClean="0"/>
              <a:t>                yin =  0+2</a:t>
            </a:r>
          </a:p>
          <a:p>
            <a:r>
              <a:rPr lang="en-US" sz="3200" dirty="0" smtClean="0"/>
              <a:t>                            2</a:t>
            </a:r>
          </a:p>
          <a:p>
            <a:r>
              <a:rPr lang="en-US" sz="3200" dirty="0" smtClean="0"/>
              <a:t>  </a:t>
            </a:r>
            <a:r>
              <a:rPr lang="en-US" sz="3200" dirty="0" smtClean="0">
                <a:solidFill>
                  <a:srgbClr val="FF0000"/>
                </a:solidFill>
              </a:rPr>
              <a:t>1. F(yin)&lt; theta and 2. </a:t>
            </a:r>
            <a:r>
              <a:rPr lang="en-US" sz="3200" dirty="0">
                <a:solidFill>
                  <a:srgbClr val="FF0000"/>
                </a:solidFill>
              </a:rPr>
              <a:t>F(yin)&gt;= theta </a:t>
            </a:r>
            <a:endParaRPr lang="en-US" sz="3200" dirty="0" smtClean="0">
              <a:solidFill>
                <a:srgbClr val="FF0000"/>
              </a:solidFill>
            </a:endParaRPr>
          </a:p>
          <a:p>
            <a:r>
              <a:rPr lang="en-US" sz="3200" dirty="0" smtClean="0"/>
              <a:t>                      2=2 output is 1</a:t>
            </a:r>
            <a:endParaRPr lang="en-US" sz="3200" dirty="0"/>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618836"/>
            <a:ext cx="3581400"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353300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Content Placeholder 9"/>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93305" y="1141917"/>
            <a:ext cx="4044950" cy="1185861"/>
          </a:xfrm>
        </p:spPr>
      </p:pic>
      <p:sp>
        <p:nvSpPr>
          <p:cNvPr id="49155" name="Rectangle 10"/>
          <p:cNvSpPr>
            <a:spLocks noChangeArrowheads="1"/>
          </p:cNvSpPr>
          <p:nvPr/>
        </p:nvSpPr>
        <p:spPr bwMode="auto">
          <a:xfrm>
            <a:off x="179388" y="0"/>
            <a:ext cx="19446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3200"/>
              <a:t>OR GATE </a:t>
            </a:r>
          </a:p>
        </p:txBody>
      </p:sp>
      <p:sp>
        <p:nvSpPr>
          <p:cNvPr id="3" name="TextBox 2"/>
          <p:cNvSpPr txBox="1"/>
          <p:nvPr/>
        </p:nvSpPr>
        <p:spPr>
          <a:xfrm>
            <a:off x="179388" y="3124200"/>
            <a:ext cx="8278812" cy="3046988"/>
          </a:xfrm>
          <a:prstGeom prst="rect">
            <a:avLst/>
          </a:prstGeom>
          <a:noFill/>
        </p:spPr>
        <p:txBody>
          <a:bodyPr wrap="square" rtlCol="0">
            <a:spAutoFit/>
          </a:bodyPr>
          <a:lstStyle/>
          <a:p>
            <a:r>
              <a:rPr lang="en-US" sz="3200" dirty="0" smtClean="0"/>
              <a:t>Net input yin = x1w1+x2w2</a:t>
            </a:r>
          </a:p>
          <a:p>
            <a:r>
              <a:rPr lang="en-US" sz="3200" dirty="0"/>
              <a:t> </a:t>
            </a:r>
            <a:r>
              <a:rPr lang="en-US" sz="3200" dirty="0" smtClean="0"/>
              <a:t>               yin = 1*2+0*2</a:t>
            </a:r>
          </a:p>
          <a:p>
            <a:r>
              <a:rPr lang="en-US" sz="3200" dirty="0"/>
              <a:t> </a:t>
            </a:r>
            <a:r>
              <a:rPr lang="en-US" sz="3200" dirty="0" smtClean="0"/>
              <a:t>                yin =  2+0</a:t>
            </a:r>
          </a:p>
          <a:p>
            <a:r>
              <a:rPr lang="en-US" sz="3200" dirty="0" smtClean="0"/>
              <a:t>                            2</a:t>
            </a:r>
          </a:p>
          <a:p>
            <a:r>
              <a:rPr lang="en-US" sz="3200" dirty="0" smtClean="0"/>
              <a:t>  </a:t>
            </a:r>
            <a:r>
              <a:rPr lang="en-US" sz="3200" dirty="0" smtClean="0">
                <a:solidFill>
                  <a:srgbClr val="FF0000"/>
                </a:solidFill>
              </a:rPr>
              <a:t>1. F(yin)&lt;theta and 2. </a:t>
            </a:r>
            <a:r>
              <a:rPr lang="en-US" sz="3200" dirty="0">
                <a:solidFill>
                  <a:srgbClr val="FF0000"/>
                </a:solidFill>
              </a:rPr>
              <a:t>F(yin)&gt;= theta </a:t>
            </a:r>
            <a:endParaRPr lang="en-US" sz="3200" dirty="0" smtClean="0">
              <a:solidFill>
                <a:srgbClr val="FF0000"/>
              </a:solidFill>
            </a:endParaRPr>
          </a:p>
          <a:p>
            <a:r>
              <a:rPr lang="en-US" sz="3200" dirty="0" smtClean="0"/>
              <a:t>                      2=2 output is 1</a:t>
            </a:r>
            <a:endParaRPr lang="en-US" sz="3200" dirty="0"/>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618836"/>
            <a:ext cx="3581400"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353300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Content Placeholder 9"/>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93305" y="1141917"/>
            <a:ext cx="4044950" cy="1185861"/>
          </a:xfrm>
        </p:spPr>
      </p:pic>
      <p:sp>
        <p:nvSpPr>
          <p:cNvPr id="49155" name="Rectangle 10"/>
          <p:cNvSpPr>
            <a:spLocks noChangeArrowheads="1"/>
          </p:cNvSpPr>
          <p:nvPr/>
        </p:nvSpPr>
        <p:spPr bwMode="auto">
          <a:xfrm>
            <a:off x="179388" y="0"/>
            <a:ext cx="19446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3200"/>
              <a:t>OR GATE </a:t>
            </a:r>
          </a:p>
        </p:txBody>
      </p:sp>
      <p:sp>
        <p:nvSpPr>
          <p:cNvPr id="3" name="TextBox 2"/>
          <p:cNvSpPr txBox="1"/>
          <p:nvPr/>
        </p:nvSpPr>
        <p:spPr>
          <a:xfrm>
            <a:off x="179388" y="3124200"/>
            <a:ext cx="8278812" cy="3046988"/>
          </a:xfrm>
          <a:prstGeom prst="rect">
            <a:avLst/>
          </a:prstGeom>
          <a:noFill/>
        </p:spPr>
        <p:txBody>
          <a:bodyPr wrap="square" rtlCol="0">
            <a:spAutoFit/>
          </a:bodyPr>
          <a:lstStyle/>
          <a:p>
            <a:r>
              <a:rPr lang="en-US" sz="3200" dirty="0" smtClean="0"/>
              <a:t>Net input yin = x1w1+x2w2</a:t>
            </a:r>
          </a:p>
          <a:p>
            <a:r>
              <a:rPr lang="en-US" sz="3200" dirty="0"/>
              <a:t> </a:t>
            </a:r>
            <a:r>
              <a:rPr lang="en-US" sz="3200" dirty="0" smtClean="0"/>
              <a:t>               yin = 1*2+1*2</a:t>
            </a:r>
          </a:p>
          <a:p>
            <a:r>
              <a:rPr lang="en-US" sz="3200" dirty="0"/>
              <a:t> </a:t>
            </a:r>
            <a:r>
              <a:rPr lang="en-US" sz="3200" dirty="0" smtClean="0"/>
              <a:t>                yin =  2+2</a:t>
            </a:r>
          </a:p>
          <a:p>
            <a:r>
              <a:rPr lang="en-US" sz="3200" dirty="0" smtClean="0"/>
              <a:t>                            4</a:t>
            </a:r>
          </a:p>
          <a:p>
            <a:r>
              <a:rPr lang="en-US" sz="3200" dirty="0" smtClean="0"/>
              <a:t>  </a:t>
            </a:r>
            <a:r>
              <a:rPr lang="en-US" sz="3200" dirty="0" smtClean="0">
                <a:solidFill>
                  <a:srgbClr val="FF0000"/>
                </a:solidFill>
              </a:rPr>
              <a:t>1. F(yin)&lt; theta and 2. </a:t>
            </a:r>
            <a:r>
              <a:rPr lang="en-US" sz="3200" dirty="0">
                <a:solidFill>
                  <a:srgbClr val="FF0000"/>
                </a:solidFill>
              </a:rPr>
              <a:t>F(yin)&gt;= theta </a:t>
            </a:r>
            <a:endParaRPr lang="en-US" sz="3200" dirty="0" smtClean="0">
              <a:solidFill>
                <a:srgbClr val="FF0000"/>
              </a:solidFill>
            </a:endParaRPr>
          </a:p>
          <a:p>
            <a:r>
              <a:rPr lang="en-US" sz="3200" dirty="0" smtClean="0"/>
              <a:t>                      4&gt;2 output is 1</a:t>
            </a:r>
            <a:endParaRPr lang="en-US" sz="3200" dirty="0"/>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618836"/>
            <a:ext cx="3581400"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244157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ChangeArrowheads="1"/>
          </p:cNvSpPr>
          <p:nvPr/>
        </p:nvSpPr>
        <p:spPr bwMode="auto">
          <a:xfrm>
            <a:off x="250825" y="1196975"/>
            <a:ext cx="84248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US" altLang="en-US" sz="2400"/>
              <a:t>It is a logic gate that implements conjunction. Whenever both the inputs are high then only output will be high (1) otherwise low (0).</a:t>
            </a:r>
          </a:p>
          <a:p>
            <a:endParaRPr lang="en-IN" altLang="en-US" sz="2400"/>
          </a:p>
        </p:txBody>
      </p:sp>
      <p:sp>
        <p:nvSpPr>
          <p:cNvPr id="50179" name="Rectangle 4"/>
          <p:cNvSpPr>
            <a:spLocks noChangeArrowheads="1"/>
          </p:cNvSpPr>
          <p:nvPr/>
        </p:nvSpPr>
        <p:spPr bwMode="auto">
          <a:xfrm>
            <a:off x="250825" y="204788"/>
            <a:ext cx="8424863"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3200"/>
              <a:t>Realization of Logic Gates</a:t>
            </a:r>
          </a:p>
          <a:p>
            <a:r>
              <a:rPr lang="en-US" altLang="en-US" sz="3200"/>
              <a:t>AND GATE </a:t>
            </a:r>
          </a:p>
        </p:txBody>
      </p:sp>
      <p:pic>
        <p:nvPicPr>
          <p:cNvPr id="5018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2924175"/>
            <a:ext cx="6408737"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77693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Hardware Vs. Software</a:t>
            </a:r>
            <a:endParaRPr lang="en-US" dirty="0"/>
          </a:p>
        </p:txBody>
      </p:sp>
      <p:pic>
        <p:nvPicPr>
          <p:cNvPr id="13314"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304800" y="381000"/>
            <a:ext cx="8382000" cy="6341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93983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noChangeArrowheads="1"/>
          </p:cNvSpPr>
          <p:nvPr>
            <p:ph type="title"/>
          </p:nvPr>
        </p:nvSpPr>
        <p:spPr>
          <a:xfrm>
            <a:off x="179388" y="188913"/>
            <a:ext cx="8335962" cy="647700"/>
          </a:xfrm>
        </p:spPr>
        <p:txBody>
          <a:bodyPr/>
          <a:lstStyle/>
          <a:p>
            <a:r>
              <a:rPr lang="en-IN" altLang="en-US" smtClean="0"/>
              <a:t>AND Gate</a:t>
            </a:r>
          </a:p>
        </p:txBody>
      </p:sp>
      <p:sp>
        <p:nvSpPr>
          <p:cNvPr id="51203" name="Rectangle 3"/>
          <p:cNvSpPr>
            <a:spLocks noChangeArrowheads="1"/>
          </p:cNvSpPr>
          <p:nvPr/>
        </p:nvSpPr>
        <p:spPr bwMode="auto">
          <a:xfrm>
            <a:off x="431800" y="982663"/>
            <a:ext cx="8064500" cy="489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IN" altLang="en-US" sz="2400"/>
              <a:t>Net Input = X1*W1+X2*W2</a:t>
            </a:r>
          </a:p>
          <a:p>
            <a:r>
              <a:rPr lang="en-IN" altLang="en-US" sz="2400"/>
              <a:t>Equation-I</a:t>
            </a:r>
          </a:p>
          <a:p>
            <a:pPr algn="ctr"/>
            <a:r>
              <a:rPr lang="en-IN" altLang="en-US" sz="2400"/>
              <a:t>X1*W1+X2*W2&lt; </a:t>
            </a:r>
            <a:r>
              <a:rPr lang="el-GR" altLang="en-US" sz="2400"/>
              <a:t>θ</a:t>
            </a:r>
            <a:endParaRPr lang="en-IN" altLang="en-US" sz="2400"/>
          </a:p>
          <a:p>
            <a:pPr algn="ctr"/>
            <a:r>
              <a:rPr lang="en-IN" altLang="en-US" sz="2400"/>
              <a:t>0 &lt;</a:t>
            </a:r>
            <a:r>
              <a:rPr lang="el-GR" altLang="en-US" sz="2400"/>
              <a:t> θ</a:t>
            </a:r>
            <a:endParaRPr lang="en-IN" altLang="en-US" sz="2400"/>
          </a:p>
          <a:p>
            <a:r>
              <a:rPr lang="en-IN" altLang="en-US" sz="2400"/>
              <a:t>Equation-II</a:t>
            </a:r>
          </a:p>
          <a:p>
            <a:pPr algn="ctr"/>
            <a:r>
              <a:rPr lang="en-IN" altLang="en-US" sz="2400"/>
              <a:t>X1*W1+X2*W2&gt;= </a:t>
            </a:r>
            <a:r>
              <a:rPr lang="el-GR" altLang="en-US" sz="2400"/>
              <a:t>θ</a:t>
            </a:r>
            <a:endParaRPr lang="en-IN" altLang="en-US" sz="2400"/>
          </a:p>
          <a:p>
            <a:pPr algn="ctr"/>
            <a:r>
              <a:rPr lang="en-IN" altLang="en-US" sz="2400"/>
              <a:t>W2 &lt;</a:t>
            </a:r>
            <a:r>
              <a:rPr lang="el-GR" altLang="en-US" sz="2400"/>
              <a:t> θ</a:t>
            </a:r>
            <a:endParaRPr lang="en-IN" altLang="en-US" sz="2400"/>
          </a:p>
          <a:p>
            <a:r>
              <a:rPr lang="en-IN" altLang="en-US" sz="2400"/>
              <a:t>Equation-III</a:t>
            </a:r>
          </a:p>
          <a:p>
            <a:pPr algn="ctr"/>
            <a:r>
              <a:rPr lang="en-IN" altLang="en-US" sz="2400"/>
              <a:t>X1*W1+X2*W2&gt;= </a:t>
            </a:r>
            <a:r>
              <a:rPr lang="el-GR" altLang="en-US" sz="2400"/>
              <a:t>θ</a:t>
            </a:r>
            <a:endParaRPr lang="en-IN" altLang="en-US" sz="2400"/>
          </a:p>
          <a:p>
            <a:pPr algn="ctr"/>
            <a:r>
              <a:rPr lang="en-IN" altLang="en-US" sz="2400"/>
              <a:t>W1 &lt;</a:t>
            </a:r>
            <a:r>
              <a:rPr lang="el-GR" altLang="en-US" sz="2400"/>
              <a:t> θ</a:t>
            </a:r>
            <a:endParaRPr lang="en-IN" altLang="en-US" sz="2400"/>
          </a:p>
          <a:p>
            <a:r>
              <a:rPr lang="en-IN" altLang="en-US" sz="2400"/>
              <a:t>Equation-IV</a:t>
            </a:r>
          </a:p>
          <a:p>
            <a:pPr algn="ctr"/>
            <a:r>
              <a:rPr lang="en-IN" altLang="en-US" sz="2400"/>
              <a:t>X1*W1+X2*W2&gt;= </a:t>
            </a:r>
            <a:r>
              <a:rPr lang="el-GR" altLang="en-US" sz="2400"/>
              <a:t>θ</a:t>
            </a:r>
            <a:endParaRPr lang="en-IN" altLang="en-US" sz="2400"/>
          </a:p>
          <a:p>
            <a:pPr algn="ctr"/>
            <a:r>
              <a:rPr lang="en-IN" altLang="en-US" sz="2400"/>
              <a:t>W1+W2 &gt;=</a:t>
            </a:r>
            <a:r>
              <a:rPr lang="el-GR" altLang="en-US" sz="2400"/>
              <a:t> θ</a:t>
            </a:r>
            <a:endParaRPr lang="en-IN" altLang="en-US" sz="2400"/>
          </a:p>
        </p:txBody>
      </p:sp>
    </p:spTree>
    <p:extLst>
      <p:ext uri="{BB962C8B-B14F-4D97-AF65-F5344CB8AC3E}">
        <p14:creationId xmlns:p14="http://schemas.microsoft.com/office/powerpoint/2010/main" val="149728429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3"/>
          <p:cNvSpPr>
            <a:spLocks noChangeArrowheads="1"/>
          </p:cNvSpPr>
          <p:nvPr/>
        </p:nvSpPr>
        <p:spPr bwMode="auto">
          <a:xfrm>
            <a:off x="395288" y="476250"/>
            <a:ext cx="1916112"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3200"/>
              <a:t>AND Gate </a:t>
            </a:r>
          </a:p>
        </p:txBody>
      </p:sp>
      <p:pic>
        <p:nvPicPr>
          <p:cNvPr id="5222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295400"/>
            <a:ext cx="4824413"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288473"/>
            <a:ext cx="3721099"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179388" y="3124200"/>
            <a:ext cx="8278812" cy="3046988"/>
          </a:xfrm>
          <a:prstGeom prst="rect">
            <a:avLst/>
          </a:prstGeom>
          <a:noFill/>
        </p:spPr>
        <p:txBody>
          <a:bodyPr wrap="square" rtlCol="0">
            <a:spAutoFit/>
          </a:bodyPr>
          <a:lstStyle/>
          <a:p>
            <a:r>
              <a:rPr lang="en-US" sz="3200" dirty="0" smtClean="0"/>
              <a:t>Net input yin = x1w1+x2w2</a:t>
            </a:r>
          </a:p>
          <a:p>
            <a:r>
              <a:rPr lang="en-US" sz="3200" dirty="0"/>
              <a:t> </a:t>
            </a:r>
            <a:r>
              <a:rPr lang="en-US" sz="3200" dirty="0" smtClean="0"/>
              <a:t>               yin = 0*1+0*1</a:t>
            </a:r>
          </a:p>
          <a:p>
            <a:r>
              <a:rPr lang="en-US" sz="3200" dirty="0"/>
              <a:t> </a:t>
            </a:r>
            <a:r>
              <a:rPr lang="en-US" sz="3200" dirty="0" smtClean="0"/>
              <a:t>                yin =  0+0</a:t>
            </a:r>
          </a:p>
          <a:p>
            <a:r>
              <a:rPr lang="en-US" sz="3200" dirty="0" smtClean="0"/>
              <a:t>                            0</a:t>
            </a:r>
          </a:p>
          <a:p>
            <a:r>
              <a:rPr lang="en-US" sz="3200" dirty="0" smtClean="0"/>
              <a:t>  </a:t>
            </a:r>
            <a:r>
              <a:rPr lang="en-US" sz="3200" dirty="0" smtClean="0">
                <a:solidFill>
                  <a:srgbClr val="FF0000"/>
                </a:solidFill>
              </a:rPr>
              <a:t>1. F(yin)&lt; theta and 2. </a:t>
            </a:r>
            <a:r>
              <a:rPr lang="en-US" sz="3200" dirty="0">
                <a:solidFill>
                  <a:srgbClr val="FF0000"/>
                </a:solidFill>
              </a:rPr>
              <a:t>F(yin)&gt;= theta </a:t>
            </a:r>
            <a:endParaRPr lang="en-US" sz="3200" dirty="0" smtClean="0">
              <a:solidFill>
                <a:srgbClr val="FF0000"/>
              </a:solidFill>
            </a:endParaRPr>
          </a:p>
          <a:p>
            <a:r>
              <a:rPr lang="en-US" sz="3200" dirty="0" smtClean="0"/>
              <a:t>                      0&lt;2 output is 0</a:t>
            </a:r>
            <a:endParaRPr lang="en-US" sz="3200" dirty="0"/>
          </a:p>
        </p:txBody>
      </p:sp>
    </p:spTree>
    <p:extLst>
      <p:ext uri="{BB962C8B-B14F-4D97-AF65-F5344CB8AC3E}">
        <p14:creationId xmlns:p14="http://schemas.microsoft.com/office/powerpoint/2010/main" val="161945102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3"/>
          <p:cNvSpPr>
            <a:spLocks noChangeArrowheads="1"/>
          </p:cNvSpPr>
          <p:nvPr/>
        </p:nvSpPr>
        <p:spPr bwMode="auto">
          <a:xfrm>
            <a:off x="395288" y="476250"/>
            <a:ext cx="1916112"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3200"/>
              <a:t>AND Gate </a:t>
            </a:r>
          </a:p>
        </p:txBody>
      </p:sp>
      <p:pic>
        <p:nvPicPr>
          <p:cNvPr id="5222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295400"/>
            <a:ext cx="4824413"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288473"/>
            <a:ext cx="3721099"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179388" y="3124200"/>
            <a:ext cx="8278812" cy="3046988"/>
          </a:xfrm>
          <a:prstGeom prst="rect">
            <a:avLst/>
          </a:prstGeom>
          <a:noFill/>
        </p:spPr>
        <p:txBody>
          <a:bodyPr wrap="square" rtlCol="0">
            <a:spAutoFit/>
          </a:bodyPr>
          <a:lstStyle/>
          <a:p>
            <a:r>
              <a:rPr lang="en-US" sz="3200" dirty="0" smtClean="0"/>
              <a:t>Net input yin = x1w1+x2w2</a:t>
            </a:r>
          </a:p>
          <a:p>
            <a:r>
              <a:rPr lang="en-US" sz="3200" dirty="0"/>
              <a:t> </a:t>
            </a:r>
            <a:r>
              <a:rPr lang="en-US" sz="3200" dirty="0" smtClean="0"/>
              <a:t>               yin = 0*1+1*1</a:t>
            </a:r>
          </a:p>
          <a:p>
            <a:r>
              <a:rPr lang="en-US" sz="3200" dirty="0"/>
              <a:t> </a:t>
            </a:r>
            <a:r>
              <a:rPr lang="en-US" sz="3200" dirty="0" smtClean="0"/>
              <a:t>                yin =  0+1</a:t>
            </a:r>
          </a:p>
          <a:p>
            <a:r>
              <a:rPr lang="en-US" sz="3200" dirty="0" smtClean="0"/>
              <a:t>                            1</a:t>
            </a:r>
          </a:p>
          <a:p>
            <a:r>
              <a:rPr lang="en-US" sz="3200" dirty="0" smtClean="0"/>
              <a:t>  </a:t>
            </a:r>
            <a:r>
              <a:rPr lang="en-US" sz="3200" dirty="0" smtClean="0">
                <a:solidFill>
                  <a:srgbClr val="FF0000"/>
                </a:solidFill>
              </a:rPr>
              <a:t>1. F(yin)&lt; theta and 2. </a:t>
            </a:r>
            <a:r>
              <a:rPr lang="en-US" sz="3200" dirty="0">
                <a:solidFill>
                  <a:srgbClr val="FF0000"/>
                </a:solidFill>
              </a:rPr>
              <a:t>F(yin)&gt;= theta </a:t>
            </a:r>
            <a:endParaRPr lang="en-US" sz="3200" dirty="0" smtClean="0">
              <a:solidFill>
                <a:srgbClr val="FF0000"/>
              </a:solidFill>
            </a:endParaRPr>
          </a:p>
          <a:p>
            <a:r>
              <a:rPr lang="en-US" sz="3200" dirty="0" smtClean="0"/>
              <a:t>                      1&lt;2 output is 0</a:t>
            </a:r>
            <a:endParaRPr lang="en-US" sz="3200" dirty="0"/>
          </a:p>
        </p:txBody>
      </p:sp>
    </p:spTree>
    <p:extLst>
      <p:ext uri="{BB962C8B-B14F-4D97-AF65-F5344CB8AC3E}">
        <p14:creationId xmlns:p14="http://schemas.microsoft.com/office/powerpoint/2010/main" val="271498310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3"/>
          <p:cNvSpPr>
            <a:spLocks noChangeArrowheads="1"/>
          </p:cNvSpPr>
          <p:nvPr/>
        </p:nvSpPr>
        <p:spPr bwMode="auto">
          <a:xfrm>
            <a:off x="395288" y="476250"/>
            <a:ext cx="1916112"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3200"/>
              <a:t>AND Gate </a:t>
            </a:r>
          </a:p>
        </p:txBody>
      </p:sp>
      <p:pic>
        <p:nvPicPr>
          <p:cNvPr id="5222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295400"/>
            <a:ext cx="4824413"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288473"/>
            <a:ext cx="3721099"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179388" y="3124200"/>
            <a:ext cx="8278812" cy="3046988"/>
          </a:xfrm>
          <a:prstGeom prst="rect">
            <a:avLst/>
          </a:prstGeom>
          <a:noFill/>
        </p:spPr>
        <p:txBody>
          <a:bodyPr wrap="square" rtlCol="0">
            <a:spAutoFit/>
          </a:bodyPr>
          <a:lstStyle/>
          <a:p>
            <a:r>
              <a:rPr lang="en-US" sz="3200" dirty="0" smtClean="0"/>
              <a:t>Net input yin = x1w1+x2w2</a:t>
            </a:r>
          </a:p>
          <a:p>
            <a:r>
              <a:rPr lang="en-US" sz="3200" dirty="0"/>
              <a:t> </a:t>
            </a:r>
            <a:r>
              <a:rPr lang="en-US" sz="3200" dirty="0" smtClean="0"/>
              <a:t>               yin = 1*1+0*1</a:t>
            </a:r>
          </a:p>
          <a:p>
            <a:r>
              <a:rPr lang="en-US" sz="3200" dirty="0"/>
              <a:t> </a:t>
            </a:r>
            <a:r>
              <a:rPr lang="en-US" sz="3200" dirty="0" smtClean="0"/>
              <a:t>                yin =  1+0</a:t>
            </a:r>
          </a:p>
          <a:p>
            <a:r>
              <a:rPr lang="en-US" sz="3200" dirty="0" smtClean="0"/>
              <a:t>                            1</a:t>
            </a:r>
          </a:p>
          <a:p>
            <a:r>
              <a:rPr lang="en-US" sz="3200" dirty="0" smtClean="0"/>
              <a:t>  </a:t>
            </a:r>
            <a:r>
              <a:rPr lang="en-US" sz="3200" dirty="0" smtClean="0">
                <a:solidFill>
                  <a:srgbClr val="FF0000"/>
                </a:solidFill>
              </a:rPr>
              <a:t>1. F(yin)&lt; theta and 2. </a:t>
            </a:r>
            <a:r>
              <a:rPr lang="en-US" sz="3200" dirty="0">
                <a:solidFill>
                  <a:srgbClr val="FF0000"/>
                </a:solidFill>
              </a:rPr>
              <a:t>F(yin)&gt;= theta </a:t>
            </a:r>
            <a:endParaRPr lang="en-US" sz="3200" dirty="0" smtClean="0">
              <a:solidFill>
                <a:srgbClr val="FF0000"/>
              </a:solidFill>
            </a:endParaRPr>
          </a:p>
          <a:p>
            <a:r>
              <a:rPr lang="en-US" sz="3200" dirty="0" smtClean="0"/>
              <a:t>                      1&lt;2 output is 0</a:t>
            </a:r>
            <a:endParaRPr lang="en-US" sz="3200" dirty="0"/>
          </a:p>
        </p:txBody>
      </p:sp>
    </p:spTree>
    <p:extLst>
      <p:ext uri="{BB962C8B-B14F-4D97-AF65-F5344CB8AC3E}">
        <p14:creationId xmlns:p14="http://schemas.microsoft.com/office/powerpoint/2010/main" val="271498310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3"/>
          <p:cNvSpPr>
            <a:spLocks noChangeArrowheads="1"/>
          </p:cNvSpPr>
          <p:nvPr/>
        </p:nvSpPr>
        <p:spPr bwMode="auto">
          <a:xfrm>
            <a:off x="395288" y="476250"/>
            <a:ext cx="1916112"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3200"/>
              <a:t>AND Gate </a:t>
            </a:r>
          </a:p>
        </p:txBody>
      </p:sp>
      <p:pic>
        <p:nvPicPr>
          <p:cNvPr id="5222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295400"/>
            <a:ext cx="4824413"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288473"/>
            <a:ext cx="3721099"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179388" y="3124200"/>
            <a:ext cx="8278812" cy="3046988"/>
          </a:xfrm>
          <a:prstGeom prst="rect">
            <a:avLst/>
          </a:prstGeom>
          <a:noFill/>
        </p:spPr>
        <p:txBody>
          <a:bodyPr wrap="square" rtlCol="0">
            <a:spAutoFit/>
          </a:bodyPr>
          <a:lstStyle/>
          <a:p>
            <a:r>
              <a:rPr lang="en-US" sz="3200" dirty="0" smtClean="0"/>
              <a:t>Net input yin = x1w1+x2w2</a:t>
            </a:r>
          </a:p>
          <a:p>
            <a:r>
              <a:rPr lang="en-US" sz="3200" dirty="0"/>
              <a:t> </a:t>
            </a:r>
            <a:r>
              <a:rPr lang="en-US" sz="3200" dirty="0" smtClean="0"/>
              <a:t>               yin = 1*1+1*1</a:t>
            </a:r>
          </a:p>
          <a:p>
            <a:r>
              <a:rPr lang="en-US" sz="3200" dirty="0"/>
              <a:t> </a:t>
            </a:r>
            <a:r>
              <a:rPr lang="en-US" sz="3200" dirty="0" smtClean="0"/>
              <a:t>                yin =  1+1</a:t>
            </a:r>
          </a:p>
          <a:p>
            <a:r>
              <a:rPr lang="en-US" sz="3200" dirty="0" smtClean="0"/>
              <a:t>                            2</a:t>
            </a:r>
          </a:p>
          <a:p>
            <a:r>
              <a:rPr lang="en-US" sz="3200" dirty="0" smtClean="0"/>
              <a:t>  </a:t>
            </a:r>
            <a:r>
              <a:rPr lang="en-US" sz="3200" dirty="0" smtClean="0">
                <a:solidFill>
                  <a:srgbClr val="FF0000"/>
                </a:solidFill>
              </a:rPr>
              <a:t>1. F(yin)&lt; theta and 2. </a:t>
            </a:r>
            <a:r>
              <a:rPr lang="en-US" sz="3200" dirty="0">
                <a:solidFill>
                  <a:srgbClr val="FF0000"/>
                </a:solidFill>
              </a:rPr>
              <a:t>F(yin)&gt;= theta </a:t>
            </a:r>
            <a:endParaRPr lang="en-US" sz="3200" dirty="0" smtClean="0">
              <a:solidFill>
                <a:srgbClr val="FF0000"/>
              </a:solidFill>
            </a:endParaRPr>
          </a:p>
          <a:p>
            <a:r>
              <a:rPr lang="en-US" sz="3200" dirty="0" smtClean="0"/>
              <a:t>                      2=2 output is 1</a:t>
            </a:r>
            <a:endParaRPr lang="en-US" sz="3200" dirty="0"/>
          </a:p>
        </p:txBody>
      </p:sp>
    </p:spTree>
    <p:extLst>
      <p:ext uri="{BB962C8B-B14F-4D97-AF65-F5344CB8AC3E}">
        <p14:creationId xmlns:p14="http://schemas.microsoft.com/office/powerpoint/2010/main" val="27149831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 of computer</a:t>
            </a:r>
            <a:endParaRPr lang="en-US" dirty="0"/>
          </a:p>
        </p:txBody>
      </p:sp>
      <p:pic>
        <p:nvPicPr>
          <p:cNvPr id="4"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838200" y="2057400"/>
            <a:ext cx="7189905"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6934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 of computer</a:t>
            </a:r>
            <a:endParaRPr lang="en-US" dirty="0"/>
          </a:p>
        </p:txBody>
      </p:sp>
      <p:sp>
        <p:nvSpPr>
          <p:cNvPr id="3" name="Content Placeholder 2"/>
          <p:cNvSpPr>
            <a:spLocks noGrp="1"/>
          </p:cNvSpPr>
          <p:nvPr>
            <p:ph sz="quarter" idx="1"/>
          </p:nvPr>
        </p:nvSpPr>
        <p:spPr/>
        <p:txBody>
          <a:bodyPr>
            <a:normAutofit fontScale="92500"/>
          </a:bodyPr>
          <a:lstStyle/>
          <a:p>
            <a:pPr algn="just"/>
            <a:r>
              <a:rPr lang="en-US" dirty="0">
                <a:solidFill>
                  <a:srgbClr val="0070C0"/>
                </a:solidFill>
              </a:rPr>
              <a:t>Receiving </a:t>
            </a:r>
            <a:r>
              <a:rPr lang="en-US" dirty="0" smtClean="0">
                <a:solidFill>
                  <a:srgbClr val="0070C0"/>
                </a:solidFill>
              </a:rPr>
              <a:t>Input: </a:t>
            </a:r>
            <a:r>
              <a:rPr lang="en-US" dirty="0" smtClean="0"/>
              <a:t>Data </a:t>
            </a:r>
            <a:r>
              <a:rPr lang="en-US" dirty="0"/>
              <a:t>is fed into computer through various input devices like keyboard, mouse, digital pens, etc. Input can also be fed through devices like CD-ROM, pen drive, scanner, etc.</a:t>
            </a:r>
          </a:p>
          <a:p>
            <a:pPr algn="just"/>
            <a:r>
              <a:rPr lang="en-US" dirty="0">
                <a:solidFill>
                  <a:srgbClr val="0070C0"/>
                </a:solidFill>
              </a:rPr>
              <a:t>Processing the </a:t>
            </a:r>
            <a:r>
              <a:rPr lang="en-US" dirty="0" smtClean="0">
                <a:solidFill>
                  <a:srgbClr val="0070C0"/>
                </a:solidFill>
              </a:rPr>
              <a:t>information:- </a:t>
            </a:r>
            <a:r>
              <a:rPr lang="en-US" dirty="0" smtClean="0"/>
              <a:t>Operations </a:t>
            </a:r>
            <a:r>
              <a:rPr lang="en-US" dirty="0"/>
              <a:t>on the input data are carried out based on the instructions provided in the programs.</a:t>
            </a:r>
          </a:p>
          <a:p>
            <a:pPr algn="just"/>
            <a:r>
              <a:rPr lang="en-US" dirty="0">
                <a:solidFill>
                  <a:srgbClr val="0070C0"/>
                </a:solidFill>
              </a:rPr>
              <a:t>Storing the </a:t>
            </a:r>
            <a:r>
              <a:rPr lang="en-US" dirty="0" smtClean="0">
                <a:solidFill>
                  <a:srgbClr val="0070C0"/>
                </a:solidFill>
              </a:rPr>
              <a:t>information:- </a:t>
            </a:r>
            <a:r>
              <a:rPr lang="en-US" dirty="0" smtClean="0"/>
              <a:t>After </a:t>
            </a:r>
            <a:r>
              <a:rPr lang="en-US" dirty="0"/>
              <a:t>processing, the information gets stored in the primary or secondary storage area.</a:t>
            </a:r>
          </a:p>
          <a:p>
            <a:pPr algn="just"/>
            <a:r>
              <a:rPr lang="en-US" dirty="0">
                <a:solidFill>
                  <a:srgbClr val="0070C0"/>
                </a:solidFill>
              </a:rPr>
              <a:t>Producing </a:t>
            </a:r>
            <a:r>
              <a:rPr lang="en-US" dirty="0" smtClean="0">
                <a:solidFill>
                  <a:srgbClr val="0070C0"/>
                </a:solidFill>
              </a:rPr>
              <a:t>output:- </a:t>
            </a:r>
            <a:r>
              <a:rPr lang="en-US" dirty="0" smtClean="0"/>
              <a:t>The </a:t>
            </a:r>
            <a:r>
              <a:rPr lang="en-US" dirty="0"/>
              <a:t>processed information and other details are communicated to the outside world through output devices like monitor, printer, etc.</a:t>
            </a:r>
          </a:p>
          <a:p>
            <a:pPr algn="just"/>
            <a:endParaRPr lang="en-US" dirty="0"/>
          </a:p>
        </p:txBody>
      </p:sp>
    </p:spTree>
    <p:extLst>
      <p:ext uri="{BB962C8B-B14F-4D97-AF65-F5344CB8AC3E}">
        <p14:creationId xmlns:p14="http://schemas.microsoft.com/office/powerpoint/2010/main" val="2797912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characteristics of the computer system</a:t>
            </a:r>
          </a:p>
        </p:txBody>
      </p:sp>
      <p:pic>
        <p:nvPicPr>
          <p:cNvPr id="5122"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990600" y="1981200"/>
            <a:ext cx="632881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9334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Basic </a:t>
            </a:r>
            <a:r>
              <a:rPr lang="en-US" dirty="0"/>
              <a:t>Applications of Computer</a:t>
            </a:r>
            <a:br>
              <a:rPr lang="en-US" dirty="0"/>
            </a:br>
            <a:r>
              <a:rPr lang="en-US" dirty="0"/>
              <a:t/>
            </a:r>
            <a:br>
              <a:rPr lang="en-US" dirty="0"/>
            </a:br>
            <a:endParaRPr lang="en-US" dirty="0"/>
          </a:p>
        </p:txBody>
      </p:sp>
      <p:sp>
        <p:nvSpPr>
          <p:cNvPr id="3" name="Content Placeholder 2"/>
          <p:cNvSpPr>
            <a:spLocks noGrp="1"/>
          </p:cNvSpPr>
          <p:nvPr>
            <p:ph sz="quarter" idx="1"/>
          </p:nvPr>
        </p:nvSpPr>
        <p:spPr/>
        <p:txBody>
          <a:bodyPr/>
          <a:lstStyle/>
          <a:p>
            <a:r>
              <a:rPr lang="en-US" dirty="0"/>
              <a:t>Medical Field</a:t>
            </a:r>
          </a:p>
          <a:p>
            <a:r>
              <a:rPr lang="en-US" dirty="0"/>
              <a:t>Entertainment</a:t>
            </a:r>
          </a:p>
          <a:p>
            <a:r>
              <a:rPr lang="en-US" dirty="0"/>
              <a:t>Industry</a:t>
            </a:r>
          </a:p>
          <a:p>
            <a:r>
              <a:rPr lang="en-US" dirty="0"/>
              <a:t>Education</a:t>
            </a:r>
          </a:p>
          <a:p>
            <a:r>
              <a:rPr lang="en-US" dirty="0"/>
              <a:t>Government</a:t>
            </a:r>
          </a:p>
          <a:p>
            <a:r>
              <a:rPr lang="en-US" dirty="0"/>
              <a:t>Banking</a:t>
            </a:r>
          </a:p>
          <a:p>
            <a:r>
              <a:rPr lang="en-US" dirty="0"/>
              <a:t>Business</a:t>
            </a:r>
          </a:p>
          <a:p>
            <a:r>
              <a:rPr lang="en-US" dirty="0"/>
              <a:t>Training</a:t>
            </a:r>
          </a:p>
          <a:p>
            <a:r>
              <a:rPr lang="en-US" dirty="0"/>
              <a:t>Arts</a:t>
            </a:r>
          </a:p>
          <a:p>
            <a:r>
              <a:rPr lang="en-US" dirty="0"/>
              <a:t>Science and Engineering</a:t>
            </a:r>
          </a:p>
          <a:p>
            <a:endParaRPr lang="en-US" dirty="0"/>
          </a:p>
        </p:txBody>
      </p:sp>
    </p:spTree>
    <p:extLst>
      <p:ext uri="{BB962C8B-B14F-4D97-AF65-F5344CB8AC3E}">
        <p14:creationId xmlns:p14="http://schemas.microsoft.com/office/powerpoint/2010/main" val="885167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and Disadvantages</a:t>
            </a:r>
            <a:endParaRPr lang="en-US" dirty="0"/>
          </a:p>
        </p:txBody>
      </p:sp>
      <p:pic>
        <p:nvPicPr>
          <p:cNvPr id="14338"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533401" y="1905000"/>
            <a:ext cx="7661622"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69341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processing and its steps</a:t>
            </a:r>
            <a:endParaRPr lang="en-US" dirty="0"/>
          </a:p>
        </p:txBody>
      </p:sp>
      <p:sp>
        <p:nvSpPr>
          <p:cNvPr id="3" name="Content Placeholder 2"/>
          <p:cNvSpPr>
            <a:spLocks noGrp="1"/>
          </p:cNvSpPr>
          <p:nvPr>
            <p:ph sz="quarter" idx="1"/>
          </p:nvPr>
        </p:nvSpPr>
        <p:spPr/>
        <p:txBody>
          <a:bodyPr/>
          <a:lstStyle/>
          <a:p>
            <a:r>
              <a:rPr lang="en-US" dirty="0"/>
              <a:t>Data processing is a process of converting raw facts or data into a meaningful information.</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200400"/>
            <a:ext cx="622258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6934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Stages of Data Processing</a:t>
            </a:r>
            <a:br>
              <a:rPr lang="en-US" dirty="0"/>
            </a:br>
            <a:endParaRPr lang="en-US"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371601"/>
            <a:ext cx="5241348" cy="4800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9229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Stages of Data Processing</a:t>
            </a:r>
            <a:br>
              <a:rPr lang="en-US" dirty="0"/>
            </a:br>
            <a:endParaRPr lang="en-US" dirty="0"/>
          </a:p>
        </p:txBody>
      </p:sp>
      <p:sp>
        <p:nvSpPr>
          <p:cNvPr id="3" name="Content Placeholder 2"/>
          <p:cNvSpPr>
            <a:spLocks noGrp="1"/>
          </p:cNvSpPr>
          <p:nvPr>
            <p:ph sz="quarter" idx="1"/>
          </p:nvPr>
        </p:nvSpPr>
        <p:spPr/>
        <p:txBody>
          <a:bodyPr>
            <a:normAutofit/>
          </a:bodyPr>
          <a:lstStyle/>
          <a:p>
            <a:pPr algn="just"/>
            <a:r>
              <a:rPr lang="en-US" dirty="0" smtClean="0">
                <a:solidFill>
                  <a:srgbClr val="0070C0"/>
                </a:solidFill>
              </a:rPr>
              <a:t>Collection:- </a:t>
            </a:r>
            <a:r>
              <a:rPr lang="en-US" dirty="0" smtClean="0"/>
              <a:t>Collection </a:t>
            </a:r>
            <a:r>
              <a:rPr lang="en-US" dirty="0"/>
              <a:t>of data refers to gathering of data. The data gathered should be defined and accurate</a:t>
            </a:r>
            <a:r>
              <a:rPr lang="en-US" dirty="0" smtClean="0"/>
              <a:t>.</a:t>
            </a:r>
          </a:p>
          <a:p>
            <a:pPr marL="0" indent="0" algn="just">
              <a:buNone/>
            </a:pPr>
            <a:endParaRPr lang="en-US" dirty="0"/>
          </a:p>
          <a:p>
            <a:pPr algn="just"/>
            <a:r>
              <a:rPr lang="en-US" dirty="0" smtClean="0">
                <a:solidFill>
                  <a:srgbClr val="0070C0"/>
                </a:solidFill>
              </a:rPr>
              <a:t>Preparation:- </a:t>
            </a:r>
            <a:r>
              <a:rPr lang="en-US" dirty="0" smtClean="0"/>
              <a:t>Preparation </a:t>
            </a:r>
            <a:r>
              <a:rPr lang="en-US" dirty="0"/>
              <a:t>is a process of constructing a dataset of data from different sources for future use in processing step of cycle</a:t>
            </a:r>
            <a:r>
              <a:rPr lang="en-US" dirty="0" smtClean="0"/>
              <a:t>.</a:t>
            </a:r>
          </a:p>
          <a:p>
            <a:pPr algn="just"/>
            <a:endParaRPr lang="en-US" dirty="0"/>
          </a:p>
          <a:p>
            <a:pPr algn="just"/>
            <a:r>
              <a:rPr lang="en-US" dirty="0" smtClean="0">
                <a:solidFill>
                  <a:srgbClr val="0070C0"/>
                </a:solidFill>
              </a:rPr>
              <a:t>Input:- </a:t>
            </a:r>
            <a:r>
              <a:rPr lang="en-US" dirty="0" smtClean="0"/>
              <a:t>Input </a:t>
            </a:r>
            <a:r>
              <a:rPr lang="en-US" dirty="0"/>
              <a:t>refers to supply of data for processing. It can be fed into computer through any of input devices like keyboard, scanner, mouse, etc.</a:t>
            </a:r>
          </a:p>
          <a:p>
            <a:pPr algn="just"/>
            <a:endParaRPr lang="en-US" dirty="0"/>
          </a:p>
        </p:txBody>
      </p:sp>
    </p:spTree>
    <p:extLst>
      <p:ext uri="{BB962C8B-B14F-4D97-AF65-F5344CB8AC3E}">
        <p14:creationId xmlns:p14="http://schemas.microsoft.com/office/powerpoint/2010/main" val="472002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UNIT- 1</a:t>
            </a:r>
            <a:endParaRPr lang="en-US" dirty="0"/>
          </a:p>
        </p:txBody>
      </p:sp>
      <p:sp>
        <p:nvSpPr>
          <p:cNvPr id="3" name="Content Placeholder 2"/>
          <p:cNvSpPr>
            <a:spLocks noGrp="1"/>
          </p:cNvSpPr>
          <p:nvPr>
            <p:ph sz="quarter" idx="1"/>
          </p:nvPr>
        </p:nvSpPr>
        <p:spPr>
          <a:xfrm>
            <a:off x="457200" y="1600200"/>
            <a:ext cx="8229600" cy="5105400"/>
          </a:xfrm>
        </p:spPr>
        <p:txBody>
          <a:bodyPr/>
          <a:lstStyle/>
          <a:p>
            <a:pPr marL="0" indent="0" algn="just">
              <a:buNone/>
            </a:pPr>
            <a:r>
              <a:rPr lang="en-US" dirty="0"/>
              <a:t>Concept of Computing Systems, Introduction to Soft Computing, Soft Computing vs. Hard Computing, Components of Soft Computing, </a:t>
            </a:r>
            <a:r>
              <a:rPr lang="en-US" b="1" dirty="0"/>
              <a:t>Neural Networks: </a:t>
            </a:r>
            <a:r>
              <a:rPr lang="en-US" dirty="0"/>
              <a:t>Structure and function of Biological Neuron and Artificial Neuron, Definition and characteristics of ANN, Training techniques in different ANNs, Activation functions, </a:t>
            </a:r>
            <a:r>
              <a:rPr lang="en-US" b="1" dirty="0"/>
              <a:t>Different ANNs architectures</a:t>
            </a:r>
            <a:r>
              <a:rPr lang="en-US" dirty="0"/>
              <a:t>, Introduction to basic ANN architectures: McCulloch &amp; Pitts model, Perceptron Model, Linear </a:t>
            </a:r>
            <a:r>
              <a:rPr lang="en-US" dirty="0" err="1"/>
              <a:t>separability</a:t>
            </a:r>
            <a:r>
              <a:rPr lang="en-US" dirty="0"/>
              <a:t>, ADALINE and MADALINE. </a:t>
            </a:r>
            <a:endParaRPr lang="en-US" b="1" dirty="0"/>
          </a:p>
          <a:p>
            <a:pPr marL="0" indent="0">
              <a:buNone/>
            </a:pPr>
            <a:endParaRPr lang="en-US" dirty="0"/>
          </a:p>
        </p:txBody>
      </p:sp>
    </p:spTree>
    <p:extLst>
      <p:ext uri="{BB962C8B-B14F-4D97-AF65-F5344CB8AC3E}">
        <p14:creationId xmlns:p14="http://schemas.microsoft.com/office/powerpoint/2010/main" val="28161359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Stages of Data Processing</a:t>
            </a:r>
            <a:br>
              <a:rPr lang="en-US" dirty="0"/>
            </a:br>
            <a:endParaRPr lang="en-US" dirty="0"/>
          </a:p>
        </p:txBody>
      </p:sp>
      <p:sp>
        <p:nvSpPr>
          <p:cNvPr id="3" name="Content Placeholder 2"/>
          <p:cNvSpPr>
            <a:spLocks noGrp="1"/>
          </p:cNvSpPr>
          <p:nvPr>
            <p:ph sz="quarter" idx="1"/>
          </p:nvPr>
        </p:nvSpPr>
        <p:spPr/>
        <p:txBody>
          <a:bodyPr>
            <a:normAutofit/>
          </a:bodyPr>
          <a:lstStyle/>
          <a:p>
            <a:pPr algn="just"/>
            <a:r>
              <a:rPr lang="en-US" dirty="0" smtClean="0">
                <a:solidFill>
                  <a:srgbClr val="0070C0"/>
                </a:solidFill>
              </a:rPr>
              <a:t>Processing:- </a:t>
            </a:r>
            <a:r>
              <a:rPr lang="en-US" dirty="0" smtClean="0"/>
              <a:t>The </a:t>
            </a:r>
            <a:r>
              <a:rPr lang="en-US" dirty="0"/>
              <a:t>process refers to concept of an actual execution of instructions. In this stage, raw facts or data is converted to meaningful information.</a:t>
            </a:r>
          </a:p>
          <a:p>
            <a:pPr algn="just"/>
            <a:r>
              <a:rPr lang="en-US" dirty="0">
                <a:solidFill>
                  <a:srgbClr val="0070C0"/>
                </a:solidFill>
              </a:rPr>
              <a:t>Output and </a:t>
            </a:r>
            <a:r>
              <a:rPr lang="en-US" dirty="0" smtClean="0">
                <a:solidFill>
                  <a:srgbClr val="0070C0"/>
                </a:solidFill>
              </a:rPr>
              <a:t>Interpretation:- </a:t>
            </a:r>
            <a:r>
              <a:rPr lang="en-US" dirty="0" smtClean="0"/>
              <a:t>In </a:t>
            </a:r>
            <a:r>
              <a:rPr lang="en-US" dirty="0"/>
              <a:t>this process, output will be displayed to user in form of text, audio, video, etc. Interpretation of output provides meaningful information to user.</a:t>
            </a:r>
          </a:p>
          <a:p>
            <a:pPr algn="just"/>
            <a:r>
              <a:rPr lang="en-US" dirty="0" smtClean="0">
                <a:solidFill>
                  <a:srgbClr val="0070C0"/>
                </a:solidFill>
              </a:rPr>
              <a:t>Storage:- </a:t>
            </a:r>
            <a:r>
              <a:rPr lang="en-US" dirty="0" smtClean="0"/>
              <a:t>In </a:t>
            </a:r>
            <a:r>
              <a:rPr lang="en-US" dirty="0"/>
              <a:t>this process, we can store data, instruction and information in permanent memory for future reference.</a:t>
            </a:r>
          </a:p>
          <a:p>
            <a:pPr algn="just"/>
            <a:endParaRPr lang="en-US" dirty="0"/>
          </a:p>
        </p:txBody>
      </p:sp>
    </p:spTree>
    <p:extLst>
      <p:ext uri="{BB962C8B-B14F-4D97-AF65-F5344CB8AC3E}">
        <p14:creationId xmlns:p14="http://schemas.microsoft.com/office/powerpoint/2010/main" val="2792012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274638"/>
            <a:ext cx="8458200" cy="1143000"/>
          </a:xfrm>
        </p:spPr>
        <p:txBody>
          <a:bodyPr>
            <a:normAutofit/>
          </a:bodyPr>
          <a:lstStyle/>
          <a:p>
            <a:r>
              <a:rPr lang="en-IN" altLang="en-US" b="1" dirty="0">
                <a:solidFill>
                  <a:schemeClr val="tx1">
                    <a:lumMod val="75000"/>
                    <a:lumOff val="25000"/>
                  </a:schemeClr>
                </a:solidFill>
                <a:latin typeface="+mn-lt"/>
                <a:cs typeface="Arial" panose="020B0604020202020204" pitchFamily="34" charset="0"/>
              </a:rPr>
              <a:t>INTRODUCTION TO SOFT </a:t>
            </a:r>
            <a:r>
              <a:rPr lang="en-IN" altLang="en-US" b="1" dirty="0" smtClean="0">
                <a:solidFill>
                  <a:schemeClr val="tx1">
                    <a:lumMod val="75000"/>
                    <a:lumOff val="25000"/>
                  </a:schemeClr>
                </a:solidFill>
                <a:latin typeface="+mn-lt"/>
                <a:cs typeface="Arial" panose="020B0604020202020204" pitchFamily="34" charset="0"/>
              </a:rPr>
              <a:t>COMPUTING</a:t>
            </a:r>
            <a:endParaRPr lang="en-US" dirty="0">
              <a:latin typeface="+mn-lt"/>
            </a:endParaRPr>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83085" y="1837749"/>
            <a:ext cx="3588707" cy="22180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1792" y="1828039"/>
            <a:ext cx="3995547" cy="222777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085" y="4055812"/>
            <a:ext cx="3588707" cy="20875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1793" y="4055812"/>
            <a:ext cx="3995547" cy="20875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686643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meaning</a:t>
            </a:r>
            <a:endParaRPr lang="en-US" dirty="0"/>
          </a:p>
        </p:txBody>
      </p:sp>
      <p:sp>
        <p:nvSpPr>
          <p:cNvPr id="3" name="Content Placeholder 2"/>
          <p:cNvSpPr>
            <a:spLocks noGrp="1"/>
          </p:cNvSpPr>
          <p:nvPr>
            <p:ph sz="quarter" idx="1"/>
          </p:nvPr>
        </p:nvSpPr>
        <p:spPr/>
        <p:txBody>
          <a:bodyPr>
            <a:normAutofit/>
          </a:bodyPr>
          <a:lstStyle/>
          <a:p>
            <a:pPr marL="0" indent="0">
              <a:buNone/>
            </a:pPr>
            <a:endParaRPr lang="en-US" sz="4000" dirty="0" smtClean="0"/>
          </a:p>
          <a:p>
            <a:pPr marL="0" indent="0">
              <a:buNone/>
            </a:pPr>
            <a:endParaRPr lang="en-US" sz="4000" dirty="0"/>
          </a:p>
          <a:p>
            <a:pPr marL="0" indent="0" algn="ctr">
              <a:buNone/>
            </a:pPr>
            <a:r>
              <a:rPr lang="en-US" sz="4000" dirty="0" smtClean="0">
                <a:solidFill>
                  <a:srgbClr val="FF0000"/>
                </a:solidFill>
              </a:rPr>
              <a:t>The </a:t>
            </a:r>
            <a:r>
              <a:rPr lang="en-US" sz="4000" dirty="0">
                <a:solidFill>
                  <a:srgbClr val="FF0000"/>
                </a:solidFill>
              </a:rPr>
              <a:t>process or act of </a:t>
            </a:r>
            <a:r>
              <a:rPr lang="en-US" sz="4000" dirty="0" smtClean="0">
                <a:solidFill>
                  <a:srgbClr val="FF0000"/>
                </a:solidFill>
              </a:rPr>
              <a:t>calculation</a:t>
            </a:r>
          </a:p>
          <a:p>
            <a:pPr marL="0" indent="0" algn="ctr">
              <a:buNone/>
            </a:pPr>
            <a:r>
              <a:rPr lang="en-US" sz="4000" dirty="0" smtClean="0">
                <a:solidFill>
                  <a:schemeClr val="accent2">
                    <a:lumMod val="75000"/>
                  </a:schemeClr>
                </a:solidFill>
              </a:rPr>
              <a:t>C=</a:t>
            </a:r>
            <a:r>
              <a:rPr lang="en-US" sz="4000" dirty="0" err="1" smtClean="0">
                <a:solidFill>
                  <a:schemeClr val="accent2">
                    <a:lumMod val="75000"/>
                  </a:schemeClr>
                </a:solidFill>
              </a:rPr>
              <a:t>a+b</a:t>
            </a:r>
            <a:endParaRPr lang="en-US" sz="4000" dirty="0">
              <a:solidFill>
                <a:schemeClr val="accent2">
                  <a:lumMod val="75000"/>
                </a:schemeClr>
              </a:solidFill>
            </a:endParaRPr>
          </a:p>
        </p:txBody>
      </p:sp>
    </p:spTree>
    <p:extLst>
      <p:ext uri="{BB962C8B-B14F-4D97-AF65-F5344CB8AC3E}">
        <p14:creationId xmlns:p14="http://schemas.microsoft.com/office/powerpoint/2010/main" val="36602392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definition</a:t>
            </a:r>
            <a:endParaRPr lang="en-US" dirty="0"/>
          </a:p>
        </p:txBody>
      </p:sp>
      <p:sp>
        <p:nvSpPr>
          <p:cNvPr id="3" name="Content Placeholder 2"/>
          <p:cNvSpPr>
            <a:spLocks noGrp="1"/>
          </p:cNvSpPr>
          <p:nvPr>
            <p:ph sz="quarter" idx="1"/>
          </p:nvPr>
        </p:nvSpPr>
        <p:spPr/>
        <p:txBody>
          <a:bodyPr>
            <a:normAutofit fontScale="92500" lnSpcReduction="10000"/>
          </a:bodyPr>
          <a:lstStyle/>
          <a:p>
            <a:pPr marL="457200" indent="-457200" algn="just">
              <a:buAutoNum type="arabicPeriod"/>
            </a:pPr>
            <a:r>
              <a:rPr lang="en-US" dirty="0" smtClean="0"/>
              <a:t>The  </a:t>
            </a:r>
            <a:r>
              <a:rPr lang="en-US" dirty="0"/>
              <a:t>procedure of calculating; determining something by mathematical or logical </a:t>
            </a:r>
            <a:r>
              <a:rPr lang="en-US" dirty="0" smtClean="0"/>
              <a:t>methods</a:t>
            </a:r>
          </a:p>
          <a:p>
            <a:pPr marL="457200" indent="-457200" algn="just">
              <a:buAutoNum type="arabicPeriod"/>
            </a:pPr>
            <a:r>
              <a:rPr lang="en-US" dirty="0"/>
              <a:t>The process of accomplishing a particular task with the help of a computer or a computing device is known as computing. It should provide precise and accurate solutions, also it makes easy to find the mathematical solution of the problems.</a:t>
            </a:r>
            <a:endParaRPr lang="en-US" dirty="0" smtClean="0"/>
          </a:p>
          <a:p>
            <a:pPr marL="457200" indent="-457200" algn="just">
              <a:buAutoNum type="arabicPeriod"/>
            </a:pPr>
            <a:r>
              <a:rPr lang="en-US" dirty="0"/>
              <a:t>"In a general way, we can define computing to mean any goal-oriented activity requiring, benefiting from, or creating computers.‖ This is a very broad definition that comprises the development of computer hardware, the use of computer applications, and the development of computer software.</a:t>
            </a:r>
            <a:br>
              <a:rPr lang="en-US" dirty="0"/>
            </a:br>
            <a:endParaRPr lang="en-US" dirty="0"/>
          </a:p>
        </p:txBody>
      </p:sp>
    </p:spTree>
    <p:extLst>
      <p:ext uri="{BB962C8B-B14F-4D97-AF65-F5344CB8AC3E}">
        <p14:creationId xmlns:p14="http://schemas.microsoft.com/office/powerpoint/2010/main" val="35464977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C4D67226-F5EA-41B8-A203-D2D9945C2BA0}"/>
              </a:ext>
            </a:extLst>
          </p:cNvPr>
          <p:cNvPicPr>
            <a:picLocks noGrp="1" noChangeAspect="1"/>
          </p:cNvPicPr>
          <p:nvPr>
            <p:ph sz="quarter" idx="1"/>
          </p:nvPr>
        </p:nvPicPr>
        <p:blipFill>
          <a:blip r:embed="rId2"/>
          <a:stretch>
            <a:fillRect/>
          </a:stretch>
        </p:blipFill>
        <p:spPr>
          <a:xfrm>
            <a:off x="838200" y="685800"/>
            <a:ext cx="7315200" cy="5334000"/>
          </a:xfrm>
          <a:prstGeom prst="rect">
            <a:avLst/>
          </a:prstGeom>
        </p:spPr>
      </p:pic>
    </p:spTree>
    <p:extLst>
      <p:ext uri="{BB962C8B-B14F-4D97-AF65-F5344CB8AC3E}">
        <p14:creationId xmlns:p14="http://schemas.microsoft.com/office/powerpoint/2010/main" val="23375591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Concept of computing :</a:t>
            </a:r>
            <a:r>
              <a:rPr lang="en-US" dirty="0"/>
              <a:t> </a:t>
            </a:r>
          </a:p>
        </p:txBody>
      </p:sp>
      <p:sp>
        <p:nvSpPr>
          <p:cNvPr id="3" name="Content Placeholder 2"/>
          <p:cNvSpPr>
            <a:spLocks noGrp="1"/>
          </p:cNvSpPr>
          <p:nvPr>
            <p:ph sz="quarter" idx="1"/>
          </p:nvPr>
        </p:nvSpPr>
        <p:spPr/>
        <p:txBody>
          <a:bodyPr/>
          <a:lstStyle/>
          <a:p>
            <a:pPr marL="0" indent="0">
              <a:buNone/>
            </a:pPr>
            <a:r>
              <a:rPr lang="en-US" dirty="0"/>
              <a:t/>
            </a:r>
            <a:br>
              <a:rPr lang="en-US" dirty="0"/>
            </a:br>
            <a:r>
              <a:rPr lang="en-US" dirty="0" smtClean="0"/>
              <a:t>EXAMPLE:- </a:t>
            </a:r>
          </a:p>
          <a:p>
            <a:pPr marL="0" indent="0" algn="just">
              <a:buNone/>
            </a:pPr>
            <a:r>
              <a:rPr lang="en-US" dirty="0" smtClean="0"/>
              <a:t>According </a:t>
            </a:r>
            <a:r>
              <a:rPr lang="en-US" dirty="0"/>
              <a:t>to the concept of computing, the input is called an antecedent and the output is called the consequent. For example, Adding information in </a:t>
            </a:r>
            <a:r>
              <a:rPr lang="en-US" dirty="0" err="1"/>
              <a:t>DataBase</a:t>
            </a:r>
            <a:r>
              <a:rPr lang="en-US" dirty="0"/>
              <a:t>, Compute the sum of two numbers using a C program, etc.​ </a:t>
            </a:r>
          </a:p>
        </p:txBody>
      </p:sp>
    </p:spTree>
    <p:extLst>
      <p:ext uri="{BB962C8B-B14F-4D97-AF65-F5344CB8AC3E}">
        <p14:creationId xmlns:p14="http://schemas.microsoft.com/office/powerpoint/2010/main" val="3053943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Types of computing</a:t>
            </a:r>
            <a:endParaRPr lang="en-US" sz="4000" dirty="0"/>
          </a:p>
        </p:txBody>
      </p:sp>
      <p:sp>
        <p:nvSpPr>
          <p:cNvPr id="3" name="Content Placeholder 2"/>
          <p:cNvSpPr>
            <a:spLocks noGrp="1"/>
          </p:cNvSpPr>
          <p:nvPr>
            <p:ph sz="quarter" idx="1"/>
          </p:nvPr>
        </p:nvSpPr>
        <p:spPr/>
        <p:txBody>
          <a:bodyPr>
            <a:normAutofit/>
          </a:bodyPr>
          <a:lstStyle/>
          <a:p>
            <a:pPr marL="0" indent="0">
              <a:buNone/>
            </a:pPr>
            <a:endParaRPr lang="en-US" dirty="0" smtClean="0">
              <a:solidFill>
                <a:srgbClr val="FF0000"/>
              </a:solidFill>
            </a:endParaRPr>
          </a:p>
          <a:p>
            <a:pPr marL="0" indent="0">
              <a:buNone/>
            </a:pPr>
            <a:endParaRPr lang="en-US" dirty="0">
              <a:solidFill>
                <a:srgbClr val="FF0000"/>
              </a:solidFill>
            </a:endParaRPr>
          </a:p>
          <a:p>
            <a:pPr marL="0" indent="0">
              <a:buNone/>
            </a:pPr>
            <a:r>
              <a:rPr lang="en-US" dirty="0" smtClean="0">
                <a:solidFill>
                  <a:srgbClr val="FF0000"/>
                </a:solidFill>
              </a:rPr>
              <a:t>   1.  HARD COMPUTING</a:t>
            </a:r>
          </a:p>
          <a:p>
            <a:pPr marL="0" indent="0">
              <a:buNone/>
            </a:pPr>
            <a:r>
              <a:rPr lang="en-US" dirty="0" smtClean="0">
                <a:solidFill>
                  <a:srgbClr val="FF0000"/>
                </a:solidFill>
              </a:rPr>
              <a:t>          </a:t>
            </a:r>
          </a:p>
          <a:p>
            <a:pPr marL="0" indent="0">
              <a:buNone/>
            </a:pPr>
            <a:endParaRPr lang="en-US" dirty="0">
              <a:solidFill>
                <a:srgbClr val="FF0000"/>
              </a:solidFill>
            </a:endParaRPr>
          </a:p>
          <a:p>
            <a:pPr marL="0" indent="0">
              <a:buNone/>
            </a:pPr>
            <a:r>
              <a:rPr lang="en-US" dirty="0" smtClean="0">
                <a:solidFill>
                  <a:srgbClr val="FF0000"/>
                </a:solidFill>
              </a:rPr>
              <a:t>                 2. SOFT COMPUTING</a:t>
            </a:r>
          </a:p>
          <a:p>
            <a:pPr marL="0" indent="0">
              <a:buNone/>
            </a:pPr>
            <a:endParaRPr lang="en-US" dirty="0" smtClean="0">
              <a:solidFill>
                <a:srgbClr val="FF0000"/>
              </a:solidFill>
            </a:endParaRPr>
          </a:p>
          <a:p>
            <a:pPr marL="0" indent="0">
              <a:buNone/>
            </a:pPr>
            <a:endParaRPr lang="en-US" dirty="0">
              <a:solidFill>
                <a:srgbClr val="FF0000"/>
              </a:solidFill>
            </a:endParaRPr>
          </a:p>
          <a:p>
            <a:pPr marL="0" indent="0">
              <a:buNone/>
            </a:pPr>
            <a:r>
              <a:rPr lang="en-US" dirty="0" smtClean="0">
                <a:solidFill>
                  <a:srgbClr val="FF0000"/>
                </a:solidFill>
              </a:rPr>
              <a:t>                              3. HYBRID COMPUTING</a:t>
            </a:r>
            <a:endParaRPr lang="en-US" dirty="0">
              <a:solidFill>
                <a:srgbClr val="FF0000"/>
              </a:solidFill>
            </a:endParaRPr>
          </a:p>
        </p:txBody>
      </p:sp>
    </p:spTree>
    <p:extLst>
      <p:ext uri="{BB962C8B-B14F-4D97-AF65-F5344CB8AC3E}">
        <p14:creationId xmlns:p14="http://schemas.microsoft.com/office/powerpoint/2010/main" val="30539431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 computing</a:t>
            </a:r>
            <a:endParaRPr lang="en-US" dirty="0"/>
          </a:p>
        </p:txBody>
      </p:sp>
      <p:sp>
        <p:nvSpPr>
          <p:cNvPr id="3" name="Content Placeholder 2"/>
          <p:cNvSpPr>
            <a:spLocks noGrp="1"/>
          </p:cNvSpPr>
          <p:nvPr>
            <p:ph sz="quarter" idx="1"/>
          </p:nvPr>
        </p:nvSpPr>
        <p:spPr/>
        <p:txBody>
          <a:bodyPr/>
          <a:lstStyle/>
          <a:p>
            <a:pPr marL="0" indent="0" algn="just">
              <a:buNone/>
            </a:pPr>
            <a:r>
              <a:rPr lang="en-US" dirty="0" smtClean="0"/>
              <a:t>It is </a:t>
            </a:r>
            <a:r>
              <a:rPr lang="en-US" dirty="0"/>
              <a:t>a traditional approach used in computing which needs an accurately stated analytical model proposed by Dr. </a:t>
            </a:r>
            <a:r>
              <a:rPr lang="en-US" dirty="0" err="1"/>
              <a:t>Lotfi</a:t>
            </a:r>
            <a:r>
              <a:rPr lang="en-US" dirty="0"/>
              <a:t> </a:t>
            </a:r>
            <a:r>
              <a:rPr lang="en-US" dirty="0" err="1"/>
              <a:t>Zadeh</a:t>
            </a:r>
            <a:r>
              <a:rPr lang="en-US" dirty="0" smtClean="0"/>
              <a:t>.</a:t>
            </a:r>
          </a:p>
          <a:p>
            <a:pPr marL="0" indent="0" algn="just">
              <a:buNone/>
            </a:pPr>
            <a:endParaRPr lang="en-US" dirty="0"/>
          </a:p>
          <a:p>
            <a:pPr marL="342900" marR="0" lvl="0" indent="-342900" algn="just">
              <a:lnSpc>
                <a:spcPct val="115000"/>
              </a:lnSpc>
              <a:spcBef>
                <a:spcPts val="0"/>
              </a:spcBef>
              <a:spcAft>
                <a:spcPts val="0"/>
              </a:spcAft>
              <a:buFont typeface="Wingdings" panose="05000000000000000000" pitchFamily="2" charset="2"/>
              <a:buChar char=""/>
              <a:tabLst>
                <a:tab pos="629285" algn="l"/>
                <a:tab pos="1971040" algn="l"/>
              </a:tabLst>
            </a:pPr>
            <a:r>
              <a:rPr lang="en-IN" dirty="0">
                <a:solidFill>
                  <a:schemeClr val="accent2">
                    <a:lumMod val="75000"/>
                  </a:schemeClr>
                </a:solidFill>
                <a:ea typeface="Times New Roman" panose="02020603050405020304" pitchFamily="18" charset="0"/>
                <a:cs typeface="Times New Roman" panose="02020603050405020304" pitchFamily="18" charset="0"/>
              </a:rPr>
              <a:t>Example of Hard computing</a:t>
            </a:r>
            <a:endParaRPr lang="en-US" sz="1800" dirty="0">
              <a:solidFill>
                <a:schemeClr val="accent2">
                  <a:lumMod val="75000"/>
                </a:schemeClr>
              </a:solidFill>
              <a:ea typeface="Times New Roman" panose="02020603050405020304" pitchFamily="18" charset="0"/>
              <a:cs typeface="Times New Roman" panose="02020603050405020304" pitchFamily="18" charset="0"/>
            </a:endParaRPr>
          </a:p>
          <a:p>
            <a:pPr marL="342900" marR="0" lvl="0" indent="-342900" algn="just">
              <a:lnSpc>
                <a:spcPct val="115000"/>
              </a:lnSpc>
              <a:spcBef>
                <a:spcPts val="0"/>
              </a:spcBef>
              <a:spcAft>
                <a:spcPts val="0"/>
              </a:spcAft>
              <a:buFont typeface="+mj-lt"/>
              <a:buAutoNum type="alphaLcParenR"/>
              <a:tabLst>
                <a:tab pos="629285" algn="l"/>
                <a:tab pos="1971040" algn="l"/>
              </a:tabLst>
            </a:pPr>
            <a:r>
              <a:rPr lang="en-IN" dirty="0">
                <a:ea typeface="Times New Roman" panose="02020603050405020304" pitchFamily="18" charset="0"/>
                <a:cs typeface="Times New Roman" panose="02020603050405020304" pitchFamily="18" charset="0"/>
              </a:rPr>
              <a:t> Solving numerical problems (</a:t>
            </a:r>
            <a:r>
              <a:rPr lang="en-IN" dirty="0" err="1">
                <a:ea typeface="Times New Roman" panose="02020603050405020304" pitchFamily="18" charset="0"/>
                <a:cs typeface="Times New Roman" panose="02020603050405020304" pitchFamily="18" charset="0"/>
              </a:rPr>
              <a:t>eg</a:t>
            </a:r>
            <a:r>
              <a:rPr lang="en-IN" dirty="0">
                <a:ea typeface="Times New Roman" panose="02020603050405020304" pitchFamily="18" charset="0"/>
                <a:cs typeface="Times New Roman" panose="02020603050405020304" pitchFamily="18" charset="0"/>
              </a:rPr>
              <a:t>. Roots of polynomial)</a:t>
            </a:r>
            <a:endParaRPr lang="en-US" sz="1800" dirty="0">
              <a:ea typeface="Times New Roman" panose="02020603050405020304" pitchFamily="18" charset="0"/>
              <a:cs typeface="Times New Roman" panose="02020603050405020304" pitchFamily="18" charset="0"/>
            </a:endParaRPr>
          </a:p>
          <a:p>
            <a:pPr marL="342900" marR="0" lvl="0" indent="-342900" algn="just">
              <a:lnSpc>
                <a:spcPct val="115000"/>
              </a:lnSpc>
              <a:spcBef>
                <a:spcPts val="0"/>
              </a:spcBef>
              <a:spcAft>
                <a:spcPts val="0"/>
              </a:spcAft>
              <a:buFont typeface="+mj-lt"/>
              <a:buAutoNum type="alphaLcParenR"/>
              <a:tabLst>
                <a:tab pos="629285" algn="l"/>
                <a:tab pos="1971040" algn="l"/>
              </a:tabLst>
            </a:pPr>
            <a:r>
              <a:rPr lang="en-IN" dirty="0">
                <a:ea typeface="Times New Roman" panose="02020603050405020304" pitchFamily="18" charset="0"/>
                <a:cs typeface="Times New Roman" panose="02020603050405020304" pitchFamily="18" charset="0"/>
              </a:rPr>
              <a:t> Searching &amp; sorting techniques</a:t>
            </a:r>
            <a:endParaRPr lang="en-US" sz="1800" dirty="0">
              <a:ea typeface="Times New Roman" panose="02020603050405020304" pitchFamily="18" charset="0"/>
              <a:cs typeface="Times New Roman" panose="02020603050405020304" pitchFamily="18" charset="0"/>
            </a:endParaRPr>
          </a:p>
          <a:p>
            <a:pPr marL="342900" marR="0" lvl="0" indent="-342900" algn="just">
              <a:lnSpc>
                <a:spcPct val="115000"/>
              </a:lnSpc>
              <a:spcBef>
                <a:spcPts val="0"/>
              </a:spcBef>
              <a:spcAft>
                <a:spcPts val="1000"/>
              </a:spcAft>
              <a:buFont typeface="+mj-lt"/>
              <a:buAutoNum type="alphaLcParenR"/>
              <a:tabLst>
                <a:tab pos="629285" algn="l"/>
                <a:tab pos="1971040" algn="l"/>
              </a:tabLst>
            </a:pPr>
            <a:r>
              <a:rPr lang="en-IN" dirty="0">
                <a:ea typeface="Times New Roman" panose="02020603050405020304" pitchFamily="18" charset="0"/>
                <a:cs typeface="Times New Roman" panose="02020603050405020304" pitchFamily="18" charset="0"/>
              </a:rPr>
              <a:t> Solving computational geometry problems (</a:t>
            </a:r>
            <a:r>
              <a:rPr lang="en-IN" dirty="0" err="1">
                <a:ea typeface="Times New Roman" panose="02020603050405020304" pitchFamily="18" charset="0"/>
                <a:cs typeface="Times New Roman" panose="02020603050405020304" pitchFamily="18" charset="0"/>
              </a:rPr>
              <a:t>eg</a:t>
            </a:r>
            <a:r>
              <a:rPr lang="en-IN" dirty="0">
                <a:ea typeface="Times New Roman" panose="02020603050405020304" pitchFamily="18" charset="0"/>
                <a:cs typeface="Times New Roman" panose="02020603050405020304" pitchFamily="18" charset="0"/>
              </a:rPr>
              <a:t>. Shortest tour in graph, finding closest pair of points given a set of points etc.)</a:t>
            </a:r>
            <a:endParaRPr lang="en-US" sz="1800" dirty="0">
              <a:ea typeface="Times New Roman" panose="02020603050405020304" pitchFamily="18" charset="0"/>
              <a:cs typeface="Times New Roman" panose="02020603050405020304" pitchFamily="18" charset="0"/>
            </a:endParaRPr>
          </a:p>
          <a:p>
            <a:pPr marL="0" indent="0" algn="just">
              <a:buNone/>
            </a:pPr>
            <a:endParaRPr lang="en-US" dirty="0"/>
          </a:p>
        </p:txBody>
      </p:sp>
    </p:spTree>
    <p:extLst>
      <p:ext uri="{BB962C8B-B14F-4D97-AF65-F5344CB8AC3E}">
        <p14:creationId xmlns:p14="http://schemas.microsoft.com/office/powerpoint/2010/main" val="30539431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Characteristics of hard computing </a:t>
            </a:r>
            <a:endParaRPr lang="en-US" dirty="0"/>
          </a:p>
        </p:txBody>
      </p:sp>
      <p:sp>
        <p:nvSpPr>
          <p:cNvPr id="3" name="Content Placeholder 2"/>
          <p:cNvSpPr>
            <a:spLocks noGrp="1"/>
          </p:cNvSpPr>
          <p:nvPr>
            <p:ph sz="quarter" idx="1"/>
          </p:nvPr>
        </p:nvSpPr>
        <p:spPr/>
        <p:txBody>
          <a:bodyPr/>
          <a:lstStyle/>
          <a:p>
            <a:pPr fontAlgn="base"/>
            <a:r>
              <a:rPr lang="en-US" dirty="0"/>
              <a:t>The precise result is guaranteed​. </a:t>
            </a:r>
            <a:br>
              <a:rPr lang="en-US" dirty="0"/>
            </a:br>
            <a:r>
              <a:rPr lang="en-US" dirty="0"/>
              <a:t> </a:t>
            </a:r>
          </a:p>
          <a:p>
            <a:pPr fontAlgn="base"/>
            <a:r>
              <a:rPr lang="en-US" dirty="0"/>
              <a:t>The control action is unambiguous​. </a:t>
            </a:r>
            <a:br>
              <a:rPr lang="en-US" dirty="0"/>
            </a:br>
            <a:r>
              <a:rPr lang="en-US" dirty="0"/>
              <a:t> </a:t>
            </a:r>
          </a:p>
          <a:p>
            <a:pPr fontAlgn="base"/>
            <a:r>
              <a:rPr lang="en-US" dirty="0"/>
              <a:t>The control action is formally defined (i.e. with a mathematical model)</a:t>
            </a:r>
          </a:p>
          <a:p>
            <a:pPr marL="0" indent="0">
              <a:buNone/>
            </a:pPr>
            <a:endParaRPr lang="en-US" dirty="0"/>
          </a:p>
        </p:txBody>
      </p:sp>
    </p:spTree>
    <p:extLst>
      <p:ext uri="{BB962C8B-B14F-4D97-AF65-F5344CB8AC3E}">
        <p14:creationId xmlns:p14="http://schemas.microsoft.com/office/powerpoint/2010/main" val="30539431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 of hard comp.</a:t>
            </a:r>
            <a:endParaRPr lang="en-US" dirty="0"/>
          </a:p>
        </p:txBody>
      </p:sp>
      <p:sp>
        <p:nvSpPr>
          <p:cNvPr id="3" name="Content Placeholder 2"/>
          <p:cNvSpPr>
            <a:spLocks noGrp="1"/>
          </p:cNvSpPr>
          <p:nvPr>
            <p:ph sz="quarter" idx="1"/>
          </p:nvPr>
        </p:nvSpPr>
        <p:spPr/>
        <p:txBody>
          <a:bodyPr/>
          <a:lstStyle/>
          <a:p>
            <a:pPr marL="0" indent="0">
              <a:buNone/>
            </a:pPr>
            <a:r>
              <a:rPr lang="en-US" b="1" dirty="0"/>
              <a:t>Advantages</a:t>
            </a:r>
            <a:endParaRPr lang="en-US" dirty="0"/>
          </a:p>
          <a:p>
            <a:r>
              <a:rPr lang="en-US" dirty="0"/>
              <a:t>Accurate solutions can be obtained</a:t>
            </a:r>
          </a:p>
          <a:p>
            <a:r>
              <a:rPr lang="en-US" dirty="0"/>
              <a:t>Faster</a:t>
            </a:r>
          </a:p>
          <a:p>
            <a:pPr marL="0" indent="0">
              <a:buNone/>
            </a:pPr>
            <a:r>
              <a:rPr lang="en-US" b="1" dirty="0"/>
              <a:t>Disadvantages</a:t>
            </a:r>
            <a:endParaRPr lang="en-US" dirty="0"/>
          </a:p>
          <a:p>
            <a:r>
              <a:rPr lang="en-US" dirty="0"/>
              <a:t>Not suitable for real world problems</a:t>
            </a:r>
          </a:p>
          <a:p>
            <a:r>
              <a:rPr lang="en-US" dirty="0"/>
              <a:t>Cannot handle imprecision and partial truth</a:t>
            </a:r>
          </a:p>
          <a:p>
            <a:endParaRPr lang="en-US" dirty="0"/>
          </a:p>
        </p:txBody>
      </p:sp>
    </p:spTree>
    <p:extLst>
      <p:ext uri="{BB962C8B-B14F-4D97-AF65-F5344CB8AC3E}">
        <p14:creationId xmlns:p14="http://schemas.microsoft.com/office/powerpoint/2010/main" val="4077311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 of Computing Systems</a:t>
            </a:r>
          </a:p>
        </p:txBody>
      </p:sp>
      <p:sp>
        <p:nvSpPr>
          <p:cNvPr id="3" name="Content Placeholder 2"/>
          <p:cNvSpPr>
            <a:spLocks noGrp="1"/>
          </p:cNvSpPr>
          <p:nvPr>
            <p:ph sz="quarter" idx="1"/>
          </p:nvPr>
        </p:nvSpPr>
        <p:spPr/>
        <p:txBody>
          <a:bodyPr/>
          <a:lstStyle/>
          <a:p>
            <a:pPr marL="0" indent="0" algn="just">
              <a:buNone/>
            </a:pPr>
            <a:r>
              <a:rPr lang="en-US" b="1" dirty="0"/>
              <a:t>Computer</a:t>
            </a:r>
            <a:r>
              <a:rPr lang="en-US" dirty="0"/>
              <a:t> is an </a:t>
            </a:r>
            <a:r>
              <a:rPr lang="en-US" dirty="0" smtClean="0"/>
              <a:t>electronic </a:t>
            </a:r>
            <a:r>
              <a:rPr lang="en-US" dirty="0"/>
              <a:t>device that takes raw data as input from the user and processes these data under the control of set of instructions (called program) and gives the result (output) and saves output for the future use.</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3886200"/>
            <a:ext cx="4724400"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86923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normAutofit/>
          </a:bodyPr>
          <a:lstStyle/>
          <a:p>
            <a:pPr marL="0" indent="0" algn="ctr">
              <a:buNone/>
            </a:pPr>
            <a:r>
              <a:rPr lang="en-US" sz="4800" b="1" dirty="0">
                <a:solidFill>
                  <a:srgbClr val="FF0000"/>
                </a:solidFill>
              </a:rPr>
              <a:t>Now, the question arises that if we have hard computing then why do we require the need for soft computing. </a:t>
            </a:r>
          </a:p>
        </p:txBody>
      </p:sp>
    </p:spTree>
    <p:extLst>
      <p:ext uri="{BB962C8B-B14F-4D97-AF65-F5344CB8AC3E}">
        <p14:creationId xmlns:p14="http://schemas.microsoft.com/office/powerpoint/2010/main" val="30539431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Take a example:</a:t>
            </a:r>
            <a:endParaRPr lang="en-US" dirty="0"/>
          </a:p>
        </p:txBody>
      </p:sp>
      <p:sp>
        <p:nvSpPr>
          <p:cNvPr id="3" name="Content Placeholder 2"/>
          <p:cNvSpPr>
            <a:spLocks noGrp="1"/>
          </p:cNvSpPr>
          <p:nvPr>
            <p:ph sz="quarter" idx="1"/>
          </p:nvPr>
        </p:nvSpPr>
        <p:spPr/>
        <p:txBody>
          <a:bodyPr/>
          <a:lstStyle/>
          <a:p>
            <a:pPr marL="0" indent="0">
              <a:buNone/>
            </a:pPr>
            <a:r>
              <a:rPr lang="en-US" b="1" dirty="0"/>
              <a:t>Consider a problem where a string </a:t>
            </a:r>
            <a:endParaRPr lang="en-US" b="1" dirty="0" smtClean="0"/>
          </a:p>
          <a:p>
            <a:pPr marL="0" indent="0">
              <a:buNone/>
            </a:pPr>
            <a:r>
              <a:rPr lang="en-US" b="1" dirty="0"/>
              <a:t> </a:t>
            </a:r>
            <a:r>
              <a:rPr lang="en-US" b="1" dirty="0" smtClean="0"/>
              <a:t>           w1 </a:t>
            </a:r>
            <a:r>
              <a:rPr lang="en-US" b="1" dirty="0"/>
              <a:t>is “</a:t>
            </a:r>
            <a:r>
              <a:rPr lang="en-US" b="1" dirty="0" err="1"/>
              <a:t>abc</a:t>
            </a:r>
            <a:r>
              <a:rPr lang="en-US" b="1" dirty="0"/>
              <a:t>” and string w2 is “</a:t>
            </a:r>
            <a:r>
              <a:rPr lang="en-US" b="1" dirty="0" err="1"/>
              <a:t>abd</a:t>
            </a:r>
            <a:r>
              <a:rPr lang="en-US" b="1" dirty="0"/>
              <a:t>”. </a:t>
            </a:r>
            <a:endParaRPr lang="en-US" b="1" dirty="0" smtClean="0"/>
          </a:p>
          <a:p>
            <a:pPr marL="0" indent="0">
              <a:buNone/>
            </a:pPr>
            <a:endParaRPr lang="en-US" dirty="0"/>
          </a:p>
          <a:p>
            <a:pPr marL="0" indent="0">
              <a:buNone/>
            </a:pPr>
            <a:r>
              <a:rPr lang="en-US" b="1" dirty="0"/>
              <a:t>Problem-1 :</a:t>
            </a:r>
            <a:r>
              <a:rPr lang="en-US" dirty="0"/>
              <a:t> </a:t>
            </a:r>
            <a:br>
              <a:rPr lang="en-US" dirty="0"/>
            </a:br>
            <a:r>
              <a:rPr lang="en-US" dirty="0"/>
              <a:t>Tell that whether w1 is the same as w2 or not</a:t>
            </a:r>
            <a:r>
              <a:rPr lang="en-US" dirty="0" smtClean="0"/>
              <a:t>?</a:t>
            </a:r>
          </a:p>
          <a:p>
            <a:pPr marL="0" indent="0">
              <a:buNone/>
            </a:pPr>
            <a:r>
              <a:rPr lang="en-US" dirty="0"/>
              <a:t> </a:t>
            </a:r>
            <a:r>
              <a:rPr lang="en-US" b="1" dirty="0"/>
              <a:t>Solution –</a:t>
            </a:r>
            <a:r>
              <a:rPr lang="en-US" dirty="0"/>
              <a:t> </a:t>
            </a:r>
            <a:br>
              <a:rPr lang="en-US" dirty="0"/>
            </a:br>
            <a:r>
              <a:rPr lang="en-US" dirty="0"/>
              <a:t>The answer is simply No, it means there is an algorithm by which we can analyze it. </a:t>
            </a:r>
          </a:p>
          <a:p>
            <a:pPr marL="0" indent="0">
              <a:buNone/>
            </a:pPr>
            <a:endParaRPr lang="en-US" dirty="0"/>
          </a:p>
        </p:txBody>
      </p:sp>
    </p:spTree>
    <p:extLst>
      <p:ext uri="{BB962C8B-B14F-4D97-AF65-F5344CB8AC3E}">
        <p14:creationId xmlns:p14="http://schemas.microsoft.com/office/powerpoint/2010/main" val="26647490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Take a example:</a:t>
            </a:r>
            <a:endParaRPr lang="en-US" dirty="0"/>
          </a:p>
        </p:txBody>
      </p:sp>
      <p:sp>
        <p:nvSpPr>
          <p:cNvPr id="3" name="Content Placeholder 2"/>
          <p:cNvSpPr>
            <a:spLocks noGrp="1"/>
          </p:cNvSpPr>
          <p:nvPr>
            <p:ph sz="quarter" idx="1"/>
          </p:nvPr>
        </p:nvSpPr>
        <p:spPr/>
        <p:txBody>
          <a:bodyPr/>
          <a:lstStyle/>
          <a:p>
            <a:r>
              <a:rPr lang="en-US" b="1" dirty="0"/>
              <a:t>Problem-2 :</a:t>
            </a:r>
            <a:r>
              <a:rPr lang="en-US" dirty="0"/>
              <a:t> </a:t>
            </a:r>
            <a:br>
              <a:rPr lang="en-US" dirty="0"/>
            </a:br>
            <a:r>
              <a:rPr lang="en-US" dirty="0"/>
              <a:t>Tell how much these two strings are similar? </a:t>
            </a:r>
            <a:endParaRPr lang="en-US" dirty="0" smtClean="0"/>
          </a:p>
          <a:p>
            <a:r>
              <a:rPr lang="en-US" b="1" dirty="0" smtClean="0"/>
              <a:t>Solution </a:t>
            </a:r>
            <a:r>
              <a:rPr lang="en-US" b="1" dirty="0"/>
              <a:t>–</a:t>
            </a:r>
            <a:r>
              <a:rPr lang="en-US" dirty="0"/>
              <a:t> </a:t>
            </a:r>
            <a:br>
              <a:rPr lang="en-US" dirty="0"/>
            </a:br>
            <a:r>
              <a:rPr lang="en-US" dirty="0"/>
              <a:t>The answer from conventional computing is either YES or NO. But these maybe 80% similar, this can be answered only by Soft Computing. </a:t>
            </a:r>
          </a:p>
          <a:p>
            <a:endParaRPr lang="en-US" dirty="0"/>
          </a:p>
        </p:txBody>
      </p:sp>
    </p:spTree>
    <p:extLst>
      <p:ext uri="{BB962C8B-B14F-4D97-AF65-F5344CB8AC3E}">
        <p14:creationId xmlns:p14="http://schemas.microsoft.com/office/powerpoint/2010/main" val="3461154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6388F57F-0464-454E-B42E-FE6A98941AE9}"/>
              </a:ext>
            </a:extLst>
          </p:cNvPr>
          <p:cNvPicPr>
            <a:picLocks noGrp="1" noChangeAspect="1"/>
          </p:cNvPicPr>
          <p:nvPr>
            <p:ph sz="quarter" idx="1"/>
          </p:nvPr>
        </p:nvPicPr>
        <p:blipFill>
          <a:blip r:embed="rId2"/>
          <a:stretch>
            <a:fillRect/>
          </a:stretch>
        </p:blipFill>
        <p:spPr>
          <a:xfrm>
            <a:off x="325694" y="457200"/>
            <a:ext cx="7751506" cy="5704185"/>
          </a:xfrm>
          <a:prstGeom prst="rect">
            <a:avLst/>
          </a:prstGeom>
        </p:spPr>
      </p:pic>
    </p:spTree>
    <p:extLst>
      <p:ext uri="{BB962C8B-B14F-4D97-AF65-F5344CB8AC3E}">
        <p14:creationId xmlns:p14="http://schemas.microsoft.com/office/powerpoint/2010/main" val="14847677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Need For Soft Computing :</a:t>
            </a:r>
            <a:r>
              <a:rPr lang="en-US" dirty="0"/>
              <a:t> </a:t>
            </a:r>
            <a:br>
              <a:rPr lang="en-US" dirty="0"/>
            </a:br>
            <a:r>
              <a:rPr lang="en-US" dirty="0"/>
              <a:t> </a:t>
            </a:r>
          </a:p>
        </p:txBody>
      </p:sp>
      <p:sp>
        <p:nvSpPr>
          <p:cNvPr id="3" name="Content Placeholder 2"/>
          <p:cNvSpPr>
            <a:spLocks noGrp="1"/>
          </p:cNvSpPr>
          <p:nvPr>
            <p:ph sz="quarter" idx="1"/>
          </p:nvPr>
        </p:nvSpPr>
        <p:spPr>
          <a:xfrm>
            <a:off x="457200" y="1600200"/>
            <a:ext cx="8229600" cy="4873752"/>
          </a:xfrm>
        </p:spPr>
        <p:txBody>
          <a:bodyPr/>
          <a:lstStyle/>
          <a:p>
            <a:pPr fontAlgn="base"/>
            <a:r>
              <a:rPr lang="en-US" dirty="0"/>
              <a:t>Many analytical models are valid for ideal cases. Real-world problems exist in a non-ideal environment. </a:t>
            </a:r>
            <a:br>
              <a:rPr lang="en-US" dirty="0"/>
            </a:br>
            <a:r>
              <a:rPr lang="en-US" dirty="0"/>
              <a:t> </a:t>
            </a:r>
          </a:p>
          <a:p>
            <a:pPr fontAlgn="base"/>
            <a:r>
              <a:rPr lang="en-US" dirty="0"/>
              <a:t>Soft computing provides insights into real-world problems and is just not limited to theory. </a:t>
            </a:r>
            <a:br>
              <a:rPr lang="en-US" dirty="0"/>
            </a:br>
            <a:r>
              <a:rPr lang="en-US" dirty="0"/>
              <a:t> </a:t>
            </a:r>
          </a:p>
          <a:p>
            <a:endParaRPr lang="en-US" dirty="0"/>
          </a:p>
        </p:txBody>
      </p:sp>
    </p:spTree>
    <p:extLst>
      <p:ext uri="{BB962C8B-B14F-4D97-AF65-F5344CB8AC3E}">
        <p14:creationId xmlns:p14="http://schemas.microsoft.com/office/powerpoint/2010/main" val="25422477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Need For Soft Computing :</a:t>
            </a:r>
            <a:r>
              <a:rPr lang="en-US" dirty="0"/>
              <a:t> </a:t>
            </a:r>
          </a:p>
        </p:txBody>
      </p:sp>
      <p:sp>
        <p:nvSpPr>
          <p:cNvPr id="3" name="Content Placeholder 2"/>
          <p:cNvSpPr>
            <a:spLocks noGrp="1"/>
          </p:cNvSpPr>
          <p:nvPr>
            <p:ph sz="quarter" idx="1"/>
          </p:nvPr>
        </p:nvSpPr>
        <p:spPr>
          <a:xfrm>
            <a:off x="457200" y="1600200"/>
            <a:ext cx="8458200" cy="4873752"/>
          </a:xfrm>
        </p:spPr>
        <p:txBody>
          <a:bodyPr/>
          <a:lstStyle/>
          <a:p>
            <a:pPr fontAlgn="base"/>
            <a:r>
              <a:rPr lang="en-US" dirty="0"/>
              <a:t>Hard computing is best suited for solving mathematical problems which give some precise answers. </a:t>
            </a:r>
            <a:br>
              <a:rPr lang="en-US" dirty="0"/>
            </a:br>
            <a:r>
              <a:rPr lang="en-US" dirty="0"/>
              <a:t> </a:t>
            </a:r>
          </a:p>
          <a:p>
            <a:pPr fontAlgn="base"/>
            <a:r>
              <a:rPr lang="en-US" dirty="0"/>
              <a:t>Some important fields like Biology, Medicine and humanities, </a:t>
            </a:r>
            <a:r>
              <a:rPr lang="en-US" dirty="0" err="1"/>
              <a:t>etc</a:t>
            </a:r>
            <a:r>
              <a:rPr lang="en-US" dirty="0"/>
              <a:t> are still intractable using Convention mathematical and Analytical models. </a:t>
            </a:r>
            <a:br>
              <a:rPr lang="en-US" dirty="0"/>
            </a:br>
            <a:r>
              <a:rPr lang="en-US" dirty="0"/>
              <a:t> </a:t>
            </a:r>
          </a:p>
          <a:p>
            <a:pPr fontAlgn="base"/>
            <a:r>
              <a:rPr lang="en-US" dirty="0"/>
              <a:t>It is possible to map the human mind with the help of Soft computing but it is not possible with Convention mathematical and Analytical models.</a:t>
            </a:r>
          </a:p>
          <a:p>
            <a:endParaRPr lang="en-US" dirty="0"/>
          </a:p>
        </p:txBody>
      </p:sp>
    </p:spTree>
    <p:extLst>
      <p:ext uri="{BB962C8B-B14F-4D97-AF65-F5344CB8AC3E}">
        <p14:creationId xmlns:p14="http://schemas.microsoft.com/office/powerpoint/2010/main" val="33449055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Soft computing</a:t>
            </a:r>
            <a:endParaRPr lang="en-US" b="1" dirty="0"/>
          </a:p>
        </p:txBody>
      </p:sp>
      <p:sp>
        <p:nvSpPr>
          <p:cNvPr id="3" name="Content Placeholder 2"/>
          <p:cNvSpPr>
            <a:spLocks noGrp="1"/>
          </p:cNvSpPr>
          <p:nvPr>
            <p:ph sz="quarter" idx="1"/>
          </p:nvPr>
        </p:nvSpPr>
        <p:spPr/>
        <p:txBody>
          <a:bodyPr>
            <a:normAutofit lnSpcReduction="10000"/>
          </a:bodyPr>
          <a:lstStyle/>
          <a:p>
            <a:pPr marL="0" indent="0">
              <a:buNone/>
            </a:pPr>
            <a:r>
              <a:rPr lang="en-IN" b="1" dirty="0"/>
              <a:t>The term soft computing was proposed by the inventor of fuzzy logic, </a:t>
            </a:r>
            <a:r>
              <a:rPr lang="en-IN" b="1" dirty="0" err="1"/>
              <a:t>Lotfi</a:t>
            </a:r>
            <a:r>
              <a:rPr lang="en-IN" b="1" dirty="0"/>
              <a:t> A. </a:t>
            </a:r>
            <a:r>
              <a:rPr lang="en-IN" b="1" dirty="0" err="1"/>
              <a:t>Zadeh</a:t>
            </a:r>
            <a:endParaRPr lang="en-US" b="1" dirty="0"/>
          </a:p>
          <a:p>
            <a:pPr marL="0" indent="0" algn="just">
              <a:buNone/>
            </a:pPr>
            <a:r>
              <a:rPr lang="en-IN" dirty="0"/>
              <a:t>“Soft computing is a collection of methodology that aim to exploit the tolerance of imprecision &amp; uncertainty to achieve tractability, robustness, &amp; low solution on cost. Its principal constituents are fuzzy logic, </a:t>
            </a:r>
            <a:r>
              <a:rPr lang="en-IN" dirty="0" err="1"/>
              <a:t>neuro</a:t>
            </a:r>
            <a:r>
              <a:rPr lang="en-IN" dirty="0"/>
              <a:t>- Computing &amp; probabilistic reasoning. The role model for soft computing is human mind”</a:t>
            </a:r>
            <a:endParaRPr lang="en-US" dirty="0"/>
          </a:p>
          <a:p>
            <a:pPr marL="0" indent="0">
              <a:buNone/>
            </a:pPr>
            <a:endParaRPr lang="en-US" dirty="0" smtClean="0"/>
          </a:p>
          <a:p>
            <a:pPr marL="0" indent="0">
              <a:buNone/>
            </a:pPr>
            <a:r>
              <a:rPr lang="en-US" dirty="0" smtClean="0">
                <a:solidFill>
                  <a:schemeClr val="accent2">
                    <a:lumMod val="75000"/>
                  </a:schemeClr>
                </a:solidFill>
              </a:rPr>
              <a:t>The </a:t>
            </a:r>
            <a:r>
              <a:rPr lang="en-US" dirty="0">
                <a:solidFill>
                  <a:schemeClr val="accent2">
                    <a:lumMod val="75000"/>
                  </a:schemeClr>
                </a:solidFill>
              </a:rPr>
              <a:t>objective of soft computing is to provide precise approximation and quick solutions for complex real-life problems.</a:t>
            </a:r>
          </a:p>
        </p:txBody>
      </p:sp>
    </p:spTree>
    <p:extLst>
      <p:ext uri="{BB962C8B-B14F-4D97-AF65-F5344CB8AC3E}">
        <p14:creationId xmlns:p14="http://schemas.microsoft.com/office/powerpoint/2010/main" val="30539431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Soft computing</a:t>
            </a:r>
            <a:endParaRPr lang="en-US" dirty="0"/>
          </a:p>
        </p:txBody>
      </p:sp>
      <p:pic>
        <p:nvPicPr>
          <p:cNvPr id="4" name="Picture 2">
            <a:extLst>
              <a:ext uri="{FF2B5EF4-FFF2-40B4-BE49-F238E27FC236}">
                <a16:creationId xmlns:a16="http://schemas.microsoft.com/office/drawing/2014/main" xmlns="" id="{4C8E366C-764A-42F9-8307-D4DB42A0FA2A}"/>
              </a:ext>
            </a:extLst>
          </p:cNvPr>
          <p:cNvPicPr>
            <a:picLocks noGrp="1" noChangeAspect="1" noChangeArrowheads="1"/>
          </p:cNvPicPr>
          <p:nvPr>
            <p:ph sz="quarter" idx="1"/>
          </p:nvPr>
        </p:nvPicPr>
        <p:blipFill rotWithShape="1">
          <a:blip r:embed="rId2">
            <a:extLst>
              <a:ext uri="{28A0092B-C50C-407E-A947-70E740481C1C}">
                <a14:useLocalDpi xmlns:a14="http://schemas.microsoft.com/office/drawing/2010/main" val="0"/>
              </a:ext>
            </a:extLst>
          </a:blip>
          <a:srcRect b="18931"/>
          <a:stretch/>
        </p:blipFill>
        <p:spPr bwMode="auto">
          <a:xfrm>
            <a:off x="1676400" y="2057400"/>
            <a:ext cx="6460858" cy="278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1794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t>Example of soft Computing</a:t>
            </a:r>
            <a:r>
              <a:rPr lang="en-US" dirty="0"/>
              <a:t/>
            </a:r>
            <a:br>
              <a:rPr lang="en-US" dirty="0"/>
            </a:br>
            <a:endParaRPr lang="en-US" dirty="0"/>
          </a:p>
        </p:txBody>
      </p:sp>
      <p:sp>
        <p:nvSpPr>
          <p:cNvPr id="3" name="Content Placeholder 2"/>
          <p:cNvSpPr>
            <a:spLocks noGrp="1"/>
          </p:cNvSpPr>
          <p:nvPr>
            <p:ph sz="quarter" idx="1"/>
          </p:nvPr>
        </p:nvSpPr>
        <p:spPr/>
        <p:txBody>
          <a:bodyPr/>
          <a:lstStyle/>
          <a:p>
            <a:pPr>
              <a:buFont typeface="Wingdings" pitchFamily="2" charset="2"/>
              <a:buChar char="Ø"/>
            </a:pPr>
            <a:r>
              <a:rPr lang="en-IN" dirty="0" smtClean="0"/>
              <a:t>Hand </a:t>
            </a:r>
            <a:r>
              <a:rPr lang="en-IN" dirty="0"/>
              <a:t>written character recognition (A.I</a:t>
            </a:r>
            <a:r>
              <a:rPr lang="en-IN" dirty="0" smtClean="0"/>
              <a:t>.)</a:t>
            </a:r>
            <a:endParaRPr lang="en-US" dirty="0"/>
          </a:p>
          <a:p>
            <a:pPr>
              <a:buFont typeface="Wingdings" pitchFamily="2" charset="2"/>
              <a:buChar char="Ø"/>
            </a:pPr>
            <a:endParaRPr lang="en-US" dirty="0"/>
          </a:p>
          <a:p>
            <a:pPr>
              <a:buFont typeface="Wingdings" pitchFamily="2" charset="2"/>
              <a:buChar char="Ø"/>
            </a:pPr>
            <a:r>
              <a:rPr lang="en-IN" dirty="0" smtClean="0"/>
              <a:t>Money </a:t>
            </a:r>
            <a:r>
              <a:rPr lang="en-IN" dirty="0"/>
              <a:t>allocation problem (Evolutionary Computing</a:t>
            </a:r>
            <a:r>
              <a:rPr lang="en-IN" dirty="0" smtClean="0"/>
              <a:t>)</a:t>
            </a:r>
            <a:endParaRPr lang="en-US" dirty="0"/>
          </a:p>
          <a:p>
            <a:pPr>
              <a:buFont typeface="Wingdings" pitchFamily="2" charset="2"/>
              <a:buChar char="Ø"/>
            </a:pPr>
            <a:endParaRPr lang="en-US" dirty="0"/>
          </a:p>
          <a:p>
            <a:pPr>
              <a:buFont typeface="Wingdings" pitchFamily="2" charset="2"/>
              <a:buChar char="Ø"/>
            </a:pPr>
            <a:r>
              <a:rPr lang="en-IN" dirty="0" smtClean="0"/>
              <a:t> </a:t>
            </a:r>
            <a:r>
              <a:rPr lang="en-IN" dirty="0"/>
              <a:t>Robot movement (Fuzzy logic)</a:t>
            </a:r>
            <a:endParaRPr lang="en-US" dirty="0"/>
          </a:p>
          <a:p>
            <a:endParaRPr lang="en-US" dirty="0"/>
          </a:p>
        </p:txBody>
      </p:sp>
    </p:spTree>
    <p:extLst>
      <p:ext uri="{BB962C8B-B14F-4D97-AF65-F5344CB8AC3E}">
        <p14:creationId xmlns:p14="http://schemas.microsoft.com/office/powerpoint/2010/main" val="13806719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772400" cy="1143000"/>
          </a:xfrm>
        </p:spPr>
        <p:txBody>
          <a:bodyPr/>
          <a:lstStyle/>
          <a:p>
            <a:r>
              <a:rPr lang="en-US" b="1" dirty="0"/>
              <a:t>Characteristics of soft computing </a:t>
            </a:r>
            <a:r>
              <a:rPr lang="en-US" dirty="0"/>
              <a:t> </a:t>
            </a:r>
          </a:p>
        </p:txBody>
      </p:sp>
      <p:sp>
        <p:nvSpPr>
          <p:cNvPr id="3" name="Content Placeholder 2"/>
          <p:cNvSpPr>
            <a:spLocks noGrp="1"/>
          </p:cNvSpPr>
          <p:nvPr>
            <p:ph sz="quarter" idx="1"/>
          </p:nvPr>
        </p:nvSpPr>
        <p:spPr/>
        <p:txBody>
          <a:bodyPr/>
          <a:lstStyle/>
          <a:p>
            <a:pPr fontAlgn="base"/>
            <a:r>
              <a:rPr lang="en-US" dirty="0"/>
              <a:t>It may not yield a precise solution​. </a:t>
            </a:r>
            <a:br>
              <a:rPr lang="en-US" dirty="0"/>
            </a:br>
            <a:r>
              <a:rPr lang="en-US" dirty="0"/>
              <a:t> </a:t>
            </a:r>
          </a:p>
          <a:p>
            <a:pPr fontAlgn="base"/>
            <a:r>
              <a:rPr lang="en-US" dirty="0"/>
              <a:t>Algorithms are adaptive. </a:t>
            </a:r>
            <a:br>
              <a:rPr lang="en-US" dirty="0"/>
            </a:br>
            <a:r>
              <a:rPr lang="en-US" dirty="0"/>
              <a:t> </a:t>
            </a:r>
          </a:p>
          <a:p>
            <a:pPr fontAlgn="base"/>
            <a:r>
              <a:rPr lang="en-US" dirty="0"/>
              <a:t>In soft computing, you can consider an example where you can see the evolution changes for a specific species like the human nervous system and behavior of an Ant’s, etc. </a:t>
            </a:r>
            <a:br>
              <a:rPr lang="en-US" dirty="0"/>
            </a:br>
            <a:r>
              <a:rPr lang="en-US" dirty="0"/>
              <a:t> </a:t>
            </a:r>
          </a:p>
          <a:p>
            <a:pPr fontAlgn="base"/>
            <a:r>
              <a:rPr lang="en-US" dirty="0"/>
              <a:t>Learning from experimental data.</a:t>
            </a:r>
          </a:p>
          <a:p>
            <a:endParaRPr lang="en-US" dirty="0"/>
          </a:p>
        </p:txBody>
      </p:sp>
    </p:spTree>
    <p:extLst>
      <p:ext uri="{BB962C8B-B14F-4D97-AF65-F5344CB8AC3E}">
        <p14:creationId xmlns:p14="http://schemas.microsoft.com/office/powerpoint/2010/main" val="3053943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system</a:t>
            </a:r>
            <a:endParaRPr lang="en-US" dirty="0"/>
          </a:p>
        </p:txBody>
      </p:sp>
      <p:sp>
        <p:nvSpPr>
          <p:cNvPr id="3" name="Content Placeholder 2"/>
          <p:cNvSpPr>
            <a:spLocks noGrp="1"/>
          </p:cNvSpPr>
          <p:nvPr>
            <p:ph sz="quarter" idx="1"/>
          </p:nvPr>
        </p:nvSpPr>
        <p:spPr/>
        <p:txBody>
          <a:bodyPr/>
          <a:lstStyle/>
          <a:p>
            <a:pPr algn="just"/>
            <a:r>
              <a:rPr lang="en-US" b="1" dirty="0"/>
              <a:t>Data</a:t>
            </a:r>
            <a:r>
              <a:rPr lang="en-US" dirty="0"/>
              <a:t> is a collection of unorganized facts &amp; figures and does not provide any further information regarding patterns, context, etc. Hence data means "unstructured facts and figures".</a:t>
            </a:r>
          </a:p>
          <a:p>
            <a:pPr algn="just"/>
            <a:r>
              <a:rPr lang="en-US" b="1" dirty="0"/>
              <a:t>Information</a:t>
            </a:r>
            <a:r>
              <a:rPr lang="en-US" dirty="0"/>
              <a:t> is a structured data i.e. organized meaningful and processed data. To process the data and convert into information, a computer is used.</a:t>
            </a:r>
          </a:p>
          <a:p>
            <a:pPr algn="just"/>
            <a:endParaRPr lang="en-US" dirty="0"/>
          </a:p>
        </p:txBody>
      </p:sp>
    </p:spTree>
    <p:extLst>
      <p:ext uri="{BB962C8B-B14F-4D97-AF65-F5344CB8AC3E}">
        <p14:creationId xmlns:p14="http://schemas.microsoft.com/office/powerpoint/2010/main" val="155693413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B40380DE-9F4C-43AE-9F19-47C9C2EE3A66}"/>
              </a:ext>
            </a:extLst>
          </p:cNvPr>
          <p:cNvPicPr>
            <a:picLocks noGrp="1" noChangeAspect="1"/>
          </p:cNvPicPr>
          <p:nvPr>
            <p:ph sz="quarter" idx="1"/>
          </p:nvPr>
        </p:nvPicPr>
        <p:blipFill>
          <a:blip r:embed="rId2"/>
          <a:stretch>
            <a:fillRect/>
          </a:stretch>
        </p:blipFill>
        <p:spPr>
          <a:xfrm>
            <a:off x="152400" y="152400"/>
            <a:ext cx="8614722" cy="5715000"/>
          </a:xfrm>
          <a:prstGeom prst="rect">
            <a:avLst/>
          </a:prstGeom>
        </p:spPr>
      </p:pic>
    </p:spTree>
    <p:extLst>
      <p:ext uri="{BB962C8B-B14F-4D97-AF65-F5344CB8AC3E}">
        <p14:creationId xmlns:p14="http://schemas.microsoft.com/office/powerpoint/2010/main" val="39088032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Recent development in Soft Computing :</a:t>
            </a:r>
            <a:r>
              <a:rPr lang="en-US" dirty="0"/>
              <a:t> </a:t>
            </a:r>
          </a:p>
        </p:txBody>
      </p:sp>
      <p:sp>
        <p:nvSpPr>
          <p:cNvPr id="3" name="Content Placeholder 2"/>
          <p:cNvSpPr>
            <a:spLocks noGrp="1"/>
          </p:cNvSpPr>
          <p:nvPr>
            <p:ph sz="quarter" idx="1"/>
          </p:nvPr>
        </p:nvSpPr>
        <p:spPr/>
        <p:txBody>
          <a:bodyPr>
            <a:normAutofit fontScale="85000" lnSpcReduction="20000"/>
          </a:bodyPr>
          <a:lstStyle/>
          <a:p>
            <a:pPr marL="457200" indent="-457200" algn="just" fontAlgn="base">
              <a:buAutoNum type="arabicPeriod"/>
            </a:pPr>
            <a:r>
              <a:rPr lang="en-US" dirty="0" smtClean="0"/>
              <a:t>In </a:t>
            </a:r>
            <a:r>
              <a:rPr lang="en-US" dirty="0"/>
              <a:t>the field of </a:t>
            </a:r>
            <a:r>
              <a:rPr lang="en-US" u="sng" dirty="0">
                <a:hlinkClick r:id="rId2"/>
              </a:rPr>
              <a:t>Big Data</a:t>
            </a:r>
            <a:r>
              <a:rPr lang="en-US" dirty="0"/>
              <a:t>, soft computing working for data analyzing models, data behavior models, data decision, etc. </a:t>
            </a:r>
          </a:p>
          <a:p>
            <a:pPr marL="457200" indent="-457200" algn="just" fontAlgn="base">
              <a:buAutoNum type="arabicPeriod"/>
            </a:pPr>
            <a:r>
              <a:rPr lang="en-US" dirty="0" smtClean="0"/>
              <a:t>In </a:t>
            </a:r>
            <a:r>
              <a:rPr lang="en-US" dirty="0"/>
              <a:t>case of </a:t>
            </a:r>
            <a:r>
              <a:rPr lang="en-US" u="sng" dirty="0">
                <a:hlinkClick r:id="rId3"/>
              </a:rPr>
              <a:t>Recommender system</a:t>
            </a:r>
            <a:r>
              <a:rPr lang="en-US" dirty="0"/>
              <a:t>, soft computing plays an important role for analyzing the problem on the based of algorithm and works for precise results. </a:t>
            </a:r>
          </a:p>
          <a:p>
            <a:pPr marL="457200" indent="-457200" algn="just" fontAlgn="base">
              <a:buAutoNum type="arabicPeriod"/>
            </a:pPr>
            <a:r>
              <a:rPr lang="en-US" dirty="0" smtClean="0"/>
              <a:t>In </a:t>
            </a:r>
            <a:r>
              <a:rPr lang="en-US" dirty="0"/>
              <a:t>Behavior and decision science, soft computing used in this for analyzing the behavior, and model of soft computing works accordingly. </a:t>
            </a:r>
          </a:p>
          <a:p>
            <a:pPr marL="457200" indent="-457200" algn="just" fontAlgn="base">
              <a:buAutoNum type="arabicPeriod"/>
            </a:pPr>
            <a:r>
              <a:rPr lang="en-US" dirty="0" smtClean="0"/>
              <a:t>In </a:t>
            </a:r>
            <a:r>
              <a:rPr lang="en-US" dirty="0"/>
              <a:t>the fields of Mechanical Engineering, soft computing is a role model for computing problems such that how a machine will works and how it will make the decision for a specific problem or input given. </a:t>
            </a:r>
          </a:p>
          <a:p>
            <a:pPr marL="457200" indent="-457200" algn="just" fontAlgn="base">
              <a:buAutoNum type="arabicPeriod"/>
            </a:pPr>
            <a:r>
              <a:rPr lang="en-US" dirty="0" smtClean="0"/>
              <a:t>In </a:t>
            </a:r>
            <a:r>
              <a:rPr lang="en-US" dirty="0"/>
              <a:t>this field of </a:t>
            </a:r>
            <a:r>
              <a:rPr lang="en-US" u="sng" dirty="0">
                <a:hlinkClick r:id="rId4"/>
              </a:rPr>
              <a:t>Computer Engineering</a:t>
            </a:r>
            <a:r>
              <a:rPr lang="en-US" dirty="0"/>
              <a:t>, you can say it is core part of soft computing and computing working on advanced level like Machine learning, Artificial intelligence, etc.</a:t>
            </a:r>
          </a:p>
          <a:p>
            <a:pPr algn="just"/>
            <a:endParaRPr lang="en-US" dirty="0"/>
          </a:p>
        </p:txBody>
      </p:sp>
    </p:spTree>
    <p:extLst>
      <p:ext uri="{BB962C8B-B14F-4D97-AF65-F5344CB8AC3E}">
        <p14:creationId xmlns:p14="http://schemas.microsoft.com/office/powerpoint/2010/main" val="30539431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 computing </a:t>
            </a:r>
            <a:r>
              <a:rPr lang="en-US" dirty="0" smtClean="0"/>
              <a:t>vs. </a:t>
            </a:r>
            <a:r>
              <a:rPr lang="en-US" dirty="0"/>
              <a:t>hard computing</a:t>
            </a:r>
            <a:br>
              <a:rPr lang="en-US" dirty="0"/>
            </a:br>
            <a:endParaRPr lang="en-US" dirty="0"/>
          </a:p>
        </p:txBody>
      </p:sp>
      <p:pic>
        <p:nvPicPr>
          <p:cNvPr id="2050"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609600" y="914400"/>
            <a:ext cx="7391400" cy="5499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09823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457200" y="304800"/>
            <a:ext cx="8001000" cy="601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58483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IN" b="1" u="sng" dirty="0"/>
              <a:t>How to do Soft Computing</a:t>
            </a:r>
            <a:endParaRPr lang="en-US" dirty="0"/>
          </a:p>
          <a:p>
            <a:pPr marL="0" lvl="0" indent="0">
              <a:buNone/>
            </a:pPr>
            <a:r>
              <a:rPr lang="en-IN" dirty="0"/>
              <a:t>How students learn from his teacher?</a:t>
            </a:r>
            <a:endParaRPr lang="en-US" dirty="0"/>
          </a:p>
          <a:p>
            <a:pPr lvl="0"/>
            <a:r>
              <a:rPr lang="en-IN"/>
              <a:t>Teacher </a:t>
            </a:r>
            <a:r>
              <a:rPr lang="en-IN" dirty="0"/>
              <a:t>asks questions &amp; till the answers then.</a:t>
            </a:r>
            <a:endParaRPr lang="en-US" dirty="0"/>
          </a:p>
          <a:p>
            <a:pPr lvl="0"/>
            <a:r>
              <a:rPr lang="en-IN" dirty="0"/>
              <a:t>Teacher puts questions &amp; hints answer &amp; ask whether the answers are correct or not </a:t>
            </a:r>
            <a:endParaRPr lang="en-US" dirty="0"/>
          </a:p>
          <a:p>
            <a:pPr lvl="0"/>
            <a:r>
              <a:rPr lang="en-IN" dirty="0"/>
              <a:t>Students thus learn a topic &amp; solve in his memory.</a:t>
            </a:r>
            <a:endParaRPr lang="en-US" dirty="0"/>
          </a:p>
          <a:p>
            <a:pPr lvl="0"/>
            <a:r>
              <a:rPr lang="en-IN" dirty="0"/>
              <a:t>Based on the knowledge he solves new problems.</a:t>
            </a:r>
            <a:endParaRPr lang="en-US" dirty="0"/>
          </a:p>
          <a:p>
            <a:pPr lvl="0"/>
            <a:r>
              <a:rPr lang="en-IN" dirty="0"/>
              <a:t>This is the way how human brain works.</a:t>
            </a:r>
            <a:endParaRPr lang="en-US" dirty="0"/>
          </a:p>
          <a:p>
            <a:pPr lvl="0"/>
            <a:r>
              <a:rPr lang="en-IN" dirty="0"/>
              <a:t>Based on this concept Artificial neural N/W is used to solve problems.</a:t>
            </a:r>
            <a:endParaRPr lang="en-US" dirty="0"/>
          </a:p>
          <a:p>
            <a:pPr marL="0" indent="0">
              <a:buNone/>
            </a:pPr>
            <a:endParaRPr lang="en-US" dirty="0"/>
          </a:p>
        </p:txBody>
      </p:sp>
    </p:spTree>
    <p:extLst>
      <p:ext uri="{BB962C8B-B14F-4D97-AF65-F5344CB8AC3E}">
        <p14:creationId xmlns:p14="http://schemas.microsoft.com/office/powerpoint/2010/main" val="12724764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IN" b="1" u="sng" dirty="0"/>
              <a:t>How world selects the best?</a:t>
            </a:r>
            <a:endParaRPr lang="en-US" dirty="0"/>
          </a:p>
          <a:p>
            <a:pPr lvl="0"/>
            <a:r>
              <a:rPr lang="en-IN" dirty="0"/>
              <a:t>It starts with a population (Random).</a:t>
            </a:r>
            <a:endParaRPr lang="en-US" dirty="0"/>
          </a:p>
          <a:p>
            <a:pPr lvl="0"/>
            <a:r>
              <a:rPr lang="en-IN" dirty="0"/>
              <a:t>Reproduces another population (Next generation).</a:t>
            </a:r>
            <a:endParaRPr lang="en-US" dirty="0"/>
          </a:p>
          <a:p>
            <a:pPr lvl="0"/>
            <a:r>
              <a:rPr lang="en-IN" dirty="0"/>
              <a:t>Rank the population &amp; select the superior individuals.</a:t>
            </a:r>
            <a:endParaRPr lang="en-US" dirty="0"/>
          </a:p>
          <a:p>
            <a:pPr lvl="0"/>
            <a:r>
              <a:rPr lang="en-IN" dirty="0"/>
              <a:t>Genetic algorithm is based on these natural phenomena.</a:t>
            </a:r>
            <a:endParaRPr lang="en-US" dirty="0"/>
          </a:p>
          <a:p>
            <a:pPr marL="0" indent="0">
              <a:buNone/>
            </a:pPr>
            <a:endParaRPr lang="en-US" dirty="0"/>
          </a:p>
        </p:txBody>
      </p:sp>
    </p:spTree>
    <p:extLst>
      <p:ext uri="{BB962C8B-B14F-4D97-AF65-F5344CB8AC3E}">
        <p14:creationId xmlns:p14="http://schemas.microsoft.com/office/powerpoint/2010/main" val="25934886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IN" b="1" u="sng" dirty="0"/>
              <a:t>How Doctor treats his patient?</a:t>
            </a:r>
            <a:endParaRPr lang="en-US" dirty="0"/>
          </a:p>
          <a:p>
            <a:pPr lvl="0"/>
            <a:r>
              <a:rPr lang="en-IN" dirty="0"/>
              <a:t>Doctor asks the patient about suffering.</a:t>
            </a:r>
            <a:endParaRPr lang="en-US" dirty="0"/>
          </a:p>
          <a:p>
            <a:pPr lvl="0"/>
            <a:r>
              <a:rPr lang="en-IN" dirty="0"/>
              <a:t>Doctor finds the symptoms of diseases. </a:t>
            </a:r>
            <a:endParaRPr lang="en-US" dirty="0"/>
          </a:p>
          <a:p>
            <a:pPr lvl="0"/>
            <a:r>
              <a:rPr lang="en-IN" dirty="0"/>
              <a:t>Doctor prescribed test &amp; medicines.</a:t>
            </a:r>
            <a:endParaRPr lang="en-US" dirty="0"/>
          </a:p>
          <a:p>
            <a:pPr lvl="0"/>
            <a:r>
              <a:rPr lang="en-IN" dirty="0"/>
              <a:t>Symptoms are correlated with diseases with uncertainty.</a:t>
            </a:r>
            <a:endParaRPr lang="en-US" dirty="0"/>
          </a:p>
          <a:p>
            <a:pPr lvl="0"/>
            <a:r>
              <a:rPr lang="en-IN" dirty="0"/>
              <a:t>Doctor prescribes tests/medicines fuzzily.</a:t>
            </a:r>
            <a:endParaRPr lang="en-US" dirty="0"/>
          </a:p>
          <a:p>
            <a:endParaRPr lang="en-US" dirty="0"/>
          </a:p>
        </p:txBody>
      </p:sp>
    </p:spTree>
    <p:extLst>
      <p:ext uri="{BB962C8B-B14F-4D97-AF65-F5344CB8AC3E}">
        <p14:creationId xmlns:p14="http://schemas.microsoft.com/office/powerpoint/2010/main" val="18699829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
            <a:extLst>
              <a:ext uri="{FF2B5EF4-FFF2-40B4-BE49-F238E27FC236}">
                <a16:creationId xmlns:a16="http://schemas.microsoft.com/office/drawing/2014/main" xmlns="" id="{F87BFEF2-6798-4C4B-BE09-D464FFFBB80D}"/>
              </a:ext>
            </a:extLst>
          </p:cNvPr>
          <p:cNvSpPr>
            <a:spLocks noGrp="1" noChangeArrowheads="1"/>
          </p:cNvSpPr>
          <p:nvPr>
            <p:ph type="title"/>
          </p:nvPr>
        </p:nvSpPr>
        <p:spPr>
          <a:xfrm>
            <a:off x="76200" y="2"/>
            <a:ext cx="9067800" cy="1196975"/>
          </a:xfrm>
        </p:spPr>
        <p:txBody>
          <a:bodyPr>
            <a:normAutofit/>
          </a:bodyPr>
          <a:lstStyle/>
          <a:p>
            <a:pPr algn="just" fontAlgn="auto">
              <a:spcAft>
                <a:spcPts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altLang="en-US" sz="2800" b="1" dirty="0" smtClean="0">
                <a:solidFill>
                  <a:schemeClr val="tx1">
                    <a:lumMod val="75000"/>
                    <a:lumOff val="25000"/>
                  </a:schemeClr>
                </a:solidFill>
              </a:rPr>
              <a:t>SOFT COMPUTING DEVELOPMENT </a:t>
            </a:r>
            <a:r>
              <a:rPr lang="en-IN" altLang="en-US" sz="2800" b="1" dirty="0">
                <a:solidFill>
                  <a:schemeClr val="tx1">
                    <a:lumMod val="75000"/>
                    <a:lumOff val="25000"/>
                  </a:schemeClr>
                </a:solidFill>
              </a:rPr>
              <a:t>HISTORY</a:t>
            </a:r>
            <a:r>
              <a:rPr lang="en-IN" altLang="en-US" sz="2800" dirty="0">
                <a:solidFill>
                  <a:schemeClr val="tx1">
                    <a:lumMod val="75000"/>
                    <a:lumOff val="25000"/>
                  </a:schemeClr>
                </a:solidFill>
              </a:rPr>
              <a:t> </a:t>
            </a:r>
          </a:p>
        </p:txBody>
      </p:sp>
      <p:sp>
        <p:nvSpPr>
          <p:cNvPr id="5" name="Rectangle 2">
            <a:extLst>
              <a:ext uri="{FF2B5EF4-FFF2-40B4-BE49-F238E27FC236}">
                <a16:creationId xmlns:a16="http://schemas.microsoft.com/office/drawing/2014/main" xmlns="" id="{B8E0FE9A-5C22-43C7-8847-D255FCCED993}"/>
              </a:ext>
            </a:extLst>
          </p:cNvPr>
          <p:cNvSpPr txBox="1">
            <a:spLocks noChangeArrowheads="1"/>
          </p:cNvSpPr>
          <p:nvPr/>
        </p:nvSpPr>
        <p:spPr>
          <a:xfrm>
            <a:off x="228600" y="1676400"/>
            <a:ext cx="8915400" cy="4124782"/>
          </a:xfrm>
          <a:prstGeom prst="rect">
            <a:avLst/>
          </a:prstGeom>
        </p:spPr>
        <p:txBody>
          <a:bodyPr vert="horz" rtlCol="0">
            <a:normAutofit fontScale="85000" lnSpcReduction="10000"/>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pPr marL="91440" indent="-336550">
              <a:buClrTx/>
              <a:buFontTx/>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altLang="en-US" sz="2900" dirty="0" smtClean="0">
                <a:solidFill>
                  <a:schemeClr val="tx1">
                    <a:lumMod val="75000"/>
                    <a:lumOff val="25000"/>
                  </a:schemeClr>
                </a:solidFill>
                <a:latin typeface="Arial" panose="020B0604020202020204" pitchFamily="34" charset="0"/>
                <a:cs typeface="Arial" panose="020B0604020202020204" pitchFamily="34" charset="0"/>
              </a:rPr>
              <a:t>       </a:t>
            </a:r>
            <a:r>
              <a:rPr lang="en-IN" altLang="en-US" dirty="0" smtClean="0">
                <a:solidFill>
                  <a:schemeClr val="tx1">
                    <a:lumMod val="75000"/>
                    <a:lumOff val="25000"/>
                  </a:schemeClr>
                </a:solidFill>
                <a:latin typeface="Arial" panose="020B0604020202020204" pitchFamily="34" charset="0"/>
                <a:cs typeface="Arial" panose="020B0604020202020204" pitchFamily="34" charset="0"/>
              </a:rPr>
              <a:t>Soft    =         Evolutionary   +   Neural    +   Fuzzy </a:t>
            </a:r>
          </a:p>
          <a:p>
            <a:pPr marL="91440" indent="-336550">
              <a:buClrTx/>
              <a:buFontTx/>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altLang="en-US" dirty="0" smtClean="0">
                <a:solidFill>
                  <a:schemeClr val="tx1">
                    <a:lumMod val="75000"/>
                    <a:lumOff val="25000"/>
                  </a:schemeClr>
                </a:solidFill>
                <a:latin typeface="Arial" panose="020B0604020202020204" pitchFamily="34" charset="0"/>
                <a:cs typeface="Arial" panose="020B0604020202020204" pitchFamily="34" charset="0"/>
              </a:rPr>
              <a:t>  Computing          </a:t>
            </a:r>
            <a:r>
              <a:rPr lang="en-IN" altLang="en-US" dirty="0" err="1" smtClean="0">
                <a:solidFill>
                  <a:schemeClr val="tx1">
                    <a:lumMod val="75000"/>
                    <a:lumOff val="25000"/>
                  </a:schemeClr>
                </a:solidFill>
                <a:latin typeface="Arial" panose="020B0604020202020204" pitchFamily="34" charset="0"/>
                <a:cs typeface="Arial" panose="020B0604020202020204" pitchFamily="34" charset="0"/>
              </a:rPr>
              <a:t>Computing</a:t>
            </a:r>
            <a:r>
              <a:rPr lang="en-IN" altLang="en-US" dirty="0" smtClean="0">
                <a:solidFill>
                  <a:schemeClr val="tx1">
                    <a:lumMod val="75000"/>
                    <a:lumOff val="25000"/>
                  </a:schemeClr>
                </a:solidFill>
                <a:latin typeface="Arial" panose="020B0604020202020204" pitchFamily="34" charset="0"/>
                <a:cs typeface="Arial" panose="020B0604020202020204" pitchFamily="34" charset="0"/>
              </a:rPr>
              <a:t>       Networks       Logic</a:t>
            </a:r>
            <a:endParaRPr lang="en-IN" altLang="en-US" u="sng" dirty="0" smtClean="0">
              <a:solidFill>
                <a:schemeClr val="tx1">
                  <a:lumMod val="75000"/>
                  <a:lumOff val="25000"/>
                </a:schemeClr>
              </a:solidFill>
              <a:latin typeface="Arial" panose="020B0604020202020204" pitchFamily="34" charset="0"/>
              <a:cs typeface="Arial" panose="020B0604020202020204" pitchFamily="34" charset="0"/>
            </a:endParaRPr>
          </a:p>
          <a:p>
            <a:pPr marL="91440" indent="-336550">
              <a:buClrTx/>
              <a:buFontTx/>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altLang="en-US" dirty="0" smtClean="0">
                <a:solidFill>
                  <a:schemeClr val="tx1">
                    <a:lumMod val="75000"/>
                    <a:lumOff val="25000"/>
                  </a:schemeClr>
                </a:solidFill>
                <a:latin typeface="Arial" panose="020B0604020202020204" pitchFamily="34" charset="0"/>
                <a:cs typeface="Arial" panose="020B0604020202020204" pitchFamily="34" charset="0"/>
              </a:rPr>
              <a:t>      </a:t>
            </a:r>
            <a:r>
              <a:rPr lang="en-IN" altLang="en-US" dirty="0" err="1" smtClean="0">
                <a:solidFill>
                  <a:schemeClr val="tx1">
                    <a:lumMod val="75000"/>
                    <a:lumOff val="25000"/>
                  </a:schemeClr>
                </a:solidFill>
                <a:latin typeface="Arial" panose="020B0604020202020204" pitchFamily="34" charset="0"/>
                <a:cs typeface="Arial" panose="020B0604020202020204" pitchFamily="34" charset="0"/>
              </a:rPr>
              <a:t>Zadeh</a:t>
            </a:r>
            <a:r>
              <a:rPr lang="en-IN" altLang="en-US" dirty="0" smtClean="0">
                <a:solidFill>
                  <a:schemeClr val="tx1">
                    <a:lumMod val="75000"/>
                    <a:lumOff val="25000"/>
                  </a:schemeClr>
                </a:solidFill>
                <a:latin typeface="Arial" panose="020B0604020202020204" pitchFamily="34" charset="0"/>
                <a:cs typeface="Arial" panose="020B0604020202020204" pitchFamily="34" charset="0"/>
              </a:rPr>
              <a:t>            </a:t>
            </a:r>
            <a:r>
              <a:rPr lang="en-IN" altLang="en-US" dirty="0" err="1" smtClean="0">
                <a:solidFill>
                  <a:schemeClr val="tx1">
                    <a:lumMod val="75000"/>
                    <a:lumOff val="25000"/>
                  </a:schemeClr>
                </a:solidFill>
                <a:latin typeface="Arial" panose="020B0604020202020204" pitchFamily="34" charset="0"/>
                <a:cs typeface="Arial" panose="020B0604020202020204" pitchFamily="34" charset="0"/>
              </a:rPr>
              <a:t>Rechenberg</a:t>
            </a:r>
            <a:r>
              <a:rPr lang="en-IN" altLang="en-US" dirty="0" smtClean="0">
                <a:solidFill>
                  <a:schemeClr val="tx1">
                    <a:lumMod val="75000"/>
                    <a:lumOff val="25000"/>
                  </a:schemeClr>
                </a:solidFill>
                <a:latin typeface="Arial" panose="020B0604020202020204" pitchFamily="34" charset="0"/>
                <a:cs typeface="Arial" panose="020B0604020202020204" pitchFamily="34" charset="0"/>
              </a:rPr>
              <a:t>      </a:t>
            </a:r>
            <a:r>
              <a:rPr lang="en-IN" altLang="en-US" dirty="0" err="1" smtClean="0">
                <a:solidFill>
                  <a:schemeClr val="tx1">
                    <a:lumMod val="75000"/>
                    <a:lumOff val="25000"/>
                  </a:schemeClr>
                </a:solidFill>
                <a:latin typeface="Arial" panose="020B0604020202020204" pitchFamily="34" charset="0"/>
                <a:cs typeface="Arial" panose="020B0604020202020204" pitchFamily="34" charset="0"/>
              </a:rPr>
              <a:t>Mcculloch</a:t>
            </a:r>
            <a:r>
              <a:rPr lang="en-IN" altLang="en-US" dirty="0" smtClean="0">
                <a:solidFill>
                  <a:schemeClr val="tx1">
                    <a:lumMod val="75000"/>
                    <a:lumOff val="25000"/>
                  </a:schemeClr>
                </a:solidFill>
                <a:latin typeface="Arial" panose="020B0604020202020204" pitchFamily="34" charset="0"/>
                <a:cs typeface="Arial" panose="020B0604020202020204" pitchFamily="34" charset="0"/>
              </a:rPr>
              <a:t>      </a:t>
            </a:r>
            <a:r>
              <a:rPr lang="en-IN" altLang="en-US" dirty="0" err="1" smtClean="0">
                <a:solidFill>
                  <a:schemeClr val="tx1">
                    <a:lumMod val="75000"/>
                    <a:lumOff val="25000"/>
                  </a:schemeClr>
                </a:solidFill>
                <a:latin typeface="Arial" panose="020B0604020202020204" pitchFamily="34" charset="0"/>
                <a:cs typeface="Arial" panose="020B0604020202020204" pitchFamily="34" charset="0"/>
              </a:rPr>
              <a:t>Zadeh</a:t>
            </a:r>
            <a:endParaRPr lang="en-IN" altLang="en-US" dirty="0" smtClean="0">
              <a:solidFill>
                <a:schemeClr val="tx1">
                  <a:lumMod val="75000"/>
                  <a:lumOff val="25000"/>
                </a:schemeClr>
              </a:solidFill>
              <a:latin typeface="Arial" panose="020B0604020202020204" pitchFamily="34" charset="0"/>
              <a:cs typeface="Arial" panose="020B0604020202020204" pitchFamily="34" charset="0"/>
            </a:endParaRPr>
          </a:p>
          <a:p>
            <a:pPr marL="91440" indent="-336550">
              <a:buClrTx/>
              <a:buFontTx/>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altLang="en-US" dirty="0" smtClean="0">
                <a:solidFill>
                  <a:schemeClr val="tx1">
                    <a:lumMod val="75000"/>
                    <a:lumOff val="25000"/>
                  </a:schemeClr>
                </a:solidFill>
                <a:latin typeface="Arial" panose="020B0604020202020204" pitchFamily="34" charset="0"/>
                <a:cs typeface="Arial" panose="020B0604020202020204" pitchFamily="34" charset="0"/>
              </a:rPr>
              <a:t>      1981                 1960                 1943           1965</a:t>
            </a:r>
          </a:p>
          <a:p>
            <a:pPr marL="91440" indent="-336550">
              <a:buClrTx/>
              <a:buFontTx/>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IN" altLang="en-US" dirty="0">
              <a:solidFill>
                <a:schemeClr val="tx1">
                  <a:lumMod val="75000"/>
                  <a:lumOff val="25000"/>
                </a:schemeClr>
              </a:solidFill>
              <a:latin typeface="Arial" panose="020B0604020202020204" pitchFamily="34" charset="0"/>
              <a:cs typeface="Arial" panose="020B0604020202020204" pitchFamily="34" charset="0"/>
            </a:endParaRPr>
          </a:p>
          <a:p>
            <a:pPr marL="91440" indent="-336550">
              <a:buClrTx/>
              <a:buFontTx/>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altLang="en-US" dirty="0" smtClean="0">
                <a:solidFill>
                  <a:schemeClr val="tx1">
                    <a:lumMod val="75000"/>
                    <a:lumOff val="25000"/>
                  </a:schemeClr>
                </a:solidFill>
                <a:latin typeface="Arial" panose="020B0604020202020204" pitchFamily="34" charset="0"/>
                <a:cs typeface="Arial" panose="020B0604020202020204" pitchFamily="34" charset="0"/>
              </a:rPr>
              <a:t>Evolutionary  = Genetic     +     Evolution  +    Evolutionary +   Genetic</a:t>
            </a:r>
          </a:p>
          <a:p>
            <a:pPr marL="91440" indent="-336550">
              <a:buClrTx/>
              <a:buFontTx/>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altLang="en-US" dirty="0" smtClean="0">
                <a:solidFill>
                  <a:schemeClr val="tx1">
                    <a:lumMod val="75000"/>
                    <a:lumOff val="25000"/>
                  </a:schemeClr>
                </a:solidFill>
                <a:latin typeface="Arial" panose="020B0604020202020204" pitchFamily="34" charset="0"/>
                <a:cs typeface="Arial" panose="020B0604020202020204" pitchFamily="34" charset="0"/>
              </a:rPr>
              <a:t>Computing       Programming   Strategies      Programming     Algorithms </a:t>
            </a:r>
          </a:p>
          <a:p>
            <a:pPr marL="91440" indent="-336550">
              <a:buClrTx/>
              <a:buFontTx/>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altLang="en-US" dirty="0" err="1" smtClean="0">
                <a:solidFill>
                  <a:schemeClr val="tx1">
                    <a:lumMod val="75000"/>
                    <a:lumOff val="25000"/>
                  </a:schemeClr>
                </a:solidFill>
                <a:latin typeface="Arial" panose="020B0604020202020204" pitchFamily="34" charset="0"/>
                <a:cs typeface="Arial" panose="020B0604020202020204" pitchFamily="34" charset="0"/>
              </a:rPr>
              <a:t>Rechenberg</a:t>
            </a:r>
            <a:r>
              <a:rPr lang="en-IN" altLang="en-US" dirty="0" smtClean="0">
                <a:solidFill>
                  <a:schemeClr val="tx1">
                    <a:lumMod val="75000"/>
                    <a:lumOff val="25000"/>
                  </a:schemeClr>
                </a:solidFill>
                <a:latin typeface="Arial" panose="020B0604020202020204" pitchFamily="34" charset="0"/>
                <a:cs typeface="Arial" panose="020B0604020202020204" pitchFamily="34" charset="0"/>
              </a:rPr>
              <a:t>       </a:t>
            </a:r>
            <a:r>
              <a:rPr lang="en-IN" altLang="en-US" dirty="0" err="1" smtClean="0">
                <a:solidFill>
                  <a:schemeClr val="tx1">
                    <a:lumMod val="75000"/>
                    <a:lumOff val="25000"/>
                  </a:schemeClr>
                </a:solidFill>
                <a:latin typeface="Arial" panose="020B0604020202020204" pitchFamily="34" charset="0"/>
                <a:cs typeface="Arial" panose="020B0604020202020204" pitchFamily="34" charset="0"/>
              </a:rPr>
              <a:t>Koza</a:t>
            </a:r>
            <a:r>
              <a:rPr lang="en-IN" altLang="en-US" dirty="0" smtClean="0">
                <a:solidFill>
                  <a:schemeClr val="tx1">
                    <a:lumMod val="75000"/>
                    <a:lumOff val="25000"/>
                  </a:schemeClr>
                </a:solidFill>
                <a:latin typeface="Arial" panose="020B0604020202020204" pitchFamily="34" charset="0"/>
                <a:cs typeface="Arial" panose="020B0604020202020204" pitchFamily="34" charset="0"/>
              </a:rPr>
              <a:t>               </a:t>
            </a:r>
            <a:r>
              <a:rPr lang="en-IN" altLang="en-US" dirty="0" err="1" smtClean="0">
                <a:solidFill>
                  <a:schemeClr val="tx1">
                    <a:lumMod val="75000"/>
                    <a:lumOff val="25000"/>
                  </a:schemeClr>
                </a:solidFill>
                <a:latin typeface="Arial" panose="020B0604020202020204" pitchFamily="34" charset="0"/>
                <a:cs typeface="Arial" panose="020B0604020202020204" pitchFamily="34" charset="0"/>
              </a:rPr>
              <a:t>Rechenberg</a:t>
            </a:r>
            <a:r>
              <a:rPr lang="en-IN" altLang="en-US" dirty="0" smtClean="0">
                <a:solidFill>
                  <a:schemeClr val="tx1">
                    <a:lumMod val="75000"/>
                    <a:lumOff val="25000"/>
                  </a:schemeClr>
                </a:solidFill>
                <a:latin typeface="Arial" panose="020B0604020202020204" pitchFamily="34" charset="0"/>
                <a:cs typeface="Arial" panose="020B0604020202020204" pitchFamily="34" charset="0"/>
              </a:rPr>
              <a:t>         </a:t>
            </a:r>
            <a:r>
              <a:rPr lang="en-IN" altLang="en-US" dirty="0" err="1" smtClean="0">
                <a:solidFill>
                  <a:schemeClr val="tx1">
                    <a:lumMod val="75000"/>
                    <a:lumOff val="25000"/>
                  </a:schemeClr>
                </a:solidFill>
                <a:latin typeface="Arial" panose="020B0604020202020204" pitchFamily="34" charset="0"/>
                <a:cs typeface="Arial" panose="020B0604020202020204" pitchFamily="34" charset="0"/>
              </a:rPr>
              <a:t>Fogel</a:t>
            </a:r>
            <a:r>
              <a:rPr lang="en-IN" altLang="en-US" dirty="0" smtClean="0">
                <a:solidFill>
                  <a:schemeClr val="tx1">
                    <a:lumMod val="75000"/>
                    <a:lumOff val="25000"/>
                  </a:schemeClr>
                </a:solidFill>
                <a:latin typeface="Arial" panose="020B0604020202020204" pitchFamily="34" charset="0"/>
                <a:cs typeface="Arial" panose="020B0604020202020204" pitchFamily="34" charset="0"/>
              </a:rPr>
              <a:t>              I </a:t>
            </a:r>
            <a:r>
              <a:rPr lang="en-IN" altLang="en-US" dirty="0" err="1" smtClean="0">
                <a:solidFill>
                  <a:schemeClr val="tx1">
                    <a:lumMod val="75000"/>
                    <a:lumOff val="25000"/>
                  </a:schemeClr>
                </a:solidFill>
                <a:latin typeface="Arial" panose="020B0604020202020204" pitchFamily="34" charset="0"/>
                <a:cs typeface="Arial" panose="020B0604020202020204" pitchFamily="34" charset="0"/>
              </a:rPr>
              <a:t>Iolland</a:t>
            </a:r>
            <a:r>
              <a:rPr lang="en-IN" altLang="en-US" dirty="0" smtClean="0">
                <a:solidFill>
                  <a:schemeClr val="tx1">
                    <a:lumMod val="75000"/>
                    <a:lumOff val="25000"/>
                  </a:schemeClr>
                </a:solidFill>
                <a:latin typeface="Arial" panose="020B0604020202020204" pitchFamily="34" charset="0"/>
                <a:cs typeface="Arial" panose="020B0604020202020204" pitchFamily="34" charset="0"/>
              </a:rPr>
              <a:t>    </a:t>
            </a:r>
          </a:p>
          <a:p>
            <a:pPr marL="91440" indent="-336550">
              <a:buClrTx/>
              <a:buFontTx/>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altLang="en-US" dirty="0" smtClean="0">
                <a:solidFill>
                  <a:schemeClr val="tx1">
                    <a:lumMod val="75000"/>
                    <a:lumOff val="25000"/>
                  </a:schemeClr>
                </a:solidFill>
                <a:latin typeface="Arial" panose="020B0604020202020204" pitchFamily="34" charset="0"/>
                <a:cs typeface="Arial" panose="020B0604020202020204" pitchFamily="34" charset="0"/>
              </a:rPr>
              <a:t>    1960             1992                  1965                    1962                 1970                               </a:t>
            </a:r>
          </a:p>
          <a:p>
            <a:pPr marL="91440" indent="-336550">
              <a:buClrTx/>
              <a:buFontTx/>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altLang="en-US" dirty="0" smtClean="0">
                <a:solidFill>
                  <a:schemeClr val="tx1">
                    <a:lumMod val="75000"/>
                    <a:lumOff val="25000"/>
                  </a:schemeClr>
                </a:solidFill>
              </a:rPr>
              <a:t>                       </a:t>
            </a:r>
          </a:p>
          <a:p>
            <a:pPr marL="91440" indent="-336550">
              <a:buClrTx/>
              <a:buFontTx/>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altLang="en-US" sz="2800" dirty="0" smtClean="0">
                <a:solidFill>
                  <a:schemeClr val="tx1">
                    <a:lumMod val="75000"/>
                    <a:lumOff val="25000"/>
                  </a:schemeClr>
                </a:solidFill>
              </a:rPr>
              <a:t>        </a:t>
            </a:r>
            <a:endParaRPr lang="en-IN" altLang="en-US" sz="2800" dirty="0">
              <a:solidFill>
                <a:schemeClr val="tx1">
                  <a:lumMod val="75000"/>
                  <a:lumOff val="25000"/>
                </a:schemeClr>
              </a:solidFill>
            </a:endParaRPr>
          </a:p>
        </p:txBody>
      </p:sp>
    </p:spTree>
    <p:extLst>
      <p:ext uri="{BB962C8B-B14F-4D97-AF65-F5344CB8AC3E}">
        <p14:creationId xmlns:p14="http://schemas.microsoft.com/office/powerpoint/2010/main" val="287170538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of soft computing</a:t>
            </a:r>
            <a:br>
              <a:rPr lang="en-US" dirty="0"/>
            </a:br>
            <a:endParaRPr lang="en-US" dirty="0"/>
          </a:p>
        </p:txBody>
      </p:sp>
      <p:pic>
        <p:nvPicPr>
          <p:cNvPr id="1026"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1571625" y="2117725"/>
            <a:ext cx="5238750" cy="383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39431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Approximate reasoning</a:t>
            </a:r>
            <a:endParaRPr lang="en-US" dirty="0"/>
          </a:p>
        </p:txBody>
      </p:sp>
      <p:sp>
        <p:nvSpPr>
          <p:cNvPr id="3" name="Content Placeholder 2"/>
          <p:cNvSpPr>
            <a:spLocks noGrp="1"/>
          </p:cNvSpPr>
          <p:nvPr>
            <p:ph sz="quarter" idx="1"/>
          </p:nvPr>
        </p:nvSpPr>
        <p:spPr/>
        <p:txBody>
          <a:bodyPr/>
          <a:lstStyle/>
          <a:p>
            <a:pPr marL="0" indent="0" algn="ctr">
              <a:buNone/>
            </a:pPr>
            <a:endParaRPr lang="en-US" dirty="0" smtClean="0">
              <a:solidFill>
                <a:schemeClr val="accent2">
                  <a:lumMod val="75000"/>
                </a:schemeClr>
              </a:solidFill>
            </a:endParaRPr>
          </a:p>
          <a:p>
            <a:pPr marL="0" indent="0" algn="ctr">
              <a:buNone/>
            </a:pPr>
            <a:endParaRPr lang="en-US" dirty="0">
              <a:solidFill>
                <a:schemeClr val="accent2">
                  <a:lumMod val="75000"/>
                </a:schemeClr>
              </a:solidFill>
            </a:endParaRPr>
          </a:p>
          <a:p>
            <a:pPr marL="0" indent="0" algn="ctr">
              <a:buNone/>
            </a:pPr>
            <a:endParaRPr lang="en-US" dirty="0" smtClean="0">
              <a:solidFill>
                <a:schemeClr val="accent2">
                  <a:lumMod val="75000"/>
                </a:schemeClr>
              </a:solidFill>
            </a:endParaRPr>
          </a:p>
          <a:p>
            <a:pPr marL="0" indent="0" algn="ctr">
              <a:buNone/>
            </a:pPr>
            <a:r>
              <a:rPr lang="en-US" dirty="0" smtClean="0">
                <a:solidFill>
                  <a:schemeClr val="accent2">
                    <a:lumMod val="75000"/>
                  </a:schemeClr>
                </a:solidFill>
              </a:rPr>
              <a:t>x </a:t>
            </a:r>
            <a:r>
              <a:rPr lang="en-US" dirty="0">
                <a:solidFill>
                  <a:schemeClr val="accent2">
                    <a:lumMod val="75000"/>
                  </a:schemeClr>
                </a:solidFill>
              </a:rPr>
              <a:t>= S</a:t>
            </a:r>
            <a:r>
              <a:rPr lang="en-US" baseline="-25000" dirty="0">
                <a:solidFill>
                  <a:schemeClr val="accent2">
                    <a:lumMod val="75000"/>
                  </a:schemeClr>
                </a:solidFill>
              </a:rPr>
              <a:t>1</a:t>
            </a:r>
            <a:r>
              <a:rPr lang="en-US" dirty="0">
                <a:solidFill>
                  <a:schemeClr val="accent2">
                    <a:lumMod val="75000"/>
                  </a:schemeClr>
                </a:solidFill>
              </a:rPr>
              <a:t>A′s are B′s</a:t>
            </a:r>
          </a:p>
          <a:p>
            <a:pPr marL="0" indent="0" algn="ctr">
              <a:buNone/>
            </a:pPr>
            <a:r>
              <a:rPr lang="en-US" dirty="0">
                <a:solidFill>
                  <a:schemeClr val="accent2">
                    <a:lumMod val="75000"/>
                  </a:schemeClr>
                </a:solidFill>
              </a:rPr>
              <a:t>y = S</a:t>
            </a:r>
            <a:r>
              <a:rPr lang="en-US" baseline="-25000" dirty="0">
                <a:solidFill>
                  <a:schemeClr val="accent2">
                    <a:lumMod val="75000"/>
                  </a:schemeClr>
                </a:solidFill>
              </a:rPr>
              <a:t>2</a:t>
            </a:r>
            <a:r>
              <a:rPr lang="en-US" dirty="0">
                <a:solidFill>
                  <a:schemeClr val="accent2">
                    <a:lumMod val="75000"/>
                  </a:schemeClr>
                </a:solidFill>
              </a:rPr>
              <a:t>C′s are D′s</a:t>
            </a:r>
          </a:p>
          <a:p>
            <a:pPr marL="0" indent="0" algn="ctr">
              <a:buNone/>
            </a:pPr>
            <a:r>
              <a:rPr lang="en-US" dirty="0" smtClean="0">
                <a:solidFill>
                  <a:schemeClr val="accent2">
                    <a:lumMod val="75000"/>
                  </a:schemeClr>
                </a:solidFill>
              </a:rPr>
              <a:t>------------------------</a:t>
            </a:r>
            <a:endParaRPr lang="en-US" dirty="0">
              <a:solidFill>
                <a:schemeClr val="accent2">
                  <a:lumMod val="75000"/>
                </a:schemeClr>
              </a:solidFill>
            </a:endParaRPr>
          </a:p>
          <a:p>
            <a:pPr marL="0" indent="0" algn="ctr">
              <a:buNone/>
            </a:pPr>
            <a:r>
              <a:rPr lang="en-US" dirty="0">
                <a:solidFill>
                  <a:schemeClr val="accent2">
                    <a:lumMod val="75000"/>
                  </a:schemeClr>
                </a:solidFill>
              </a:rPr>
              <a:t>z = S</a:t>
            </a:r>
            <a:r>
              <a:rPr lang="en-US" baseline="-25000" dirty="0">
                <a:solidFill>
                  <a:schemeClr val="accent2">
                    <a:lumMod val="75000"/>
                  </a:schemeClr>
                </a:solidFill>
              </a:rPr>
              <a:t>3</a:t>
            </a:r>
            <a:r>
              <a:rPr lang="en-US" dirty="0">
                <a:solidFill>
                  <a:schemeClr val="accent2">
                    <a:lumMod val="75000"/>
                  </a:schemeClr>
                </a:solidFill>
              </a:rPr>
              <a:t>E′s are F′s</a:t>
            </a:r>
          </a:p>
          <a:p>
            <a:pPr marL="0" indent="0" algn="ctr">
              <a:buNone/>
            </a:pPr>
            <a:endParaRPr lang="en-US" dirty="0">
              <a:solidFill>
                <a:schemeClr val="accent2">
                  <a:lumMod val="75000"/>
                </a:schemeClr>
              </a:solidFill>
            </a:endParaRPr>
          </a:p>
        </p:txBody>
      </p:sp>
    </p:spTree>
    <p:extLst>
      <p:ext uri="{BB962C8B-B14F-4D97-AF65-F5344CB8AC3E}">
        <p14:creationId xmlns:p14="http://schemas.microsoft.com/office/powerpoint/2010/main" val="3053943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and information</a:t>
            </a:r>
            <a:endParaRPr lang="en-US" dirty="0"/>
          </a:p>
        </p:txBody>
      </p:sp>
      <p:pic>
        <p:nvPicPr>
          <p:cNvPr id="10242"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838200" y="1600200"/>
            <a:ext cx="7263379" cy="4738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69241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Approximate</a:t>
            </a:r>
            <a:endParaRPr lang="en-US" dirty="0"/>
          </a:p>
        </p:txBody>
      </p:sp>
      <p:pic>
        <p:nvPicPr>
          <p:cNvPr id="1026"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857250" y="1636712"/>
            <a:ext cx="66675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74172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of soft computing</a:t>
            </a:r>
            <a:br>
              <a:rPr lang="en-US" dirty="0"/>
            </a:br>
            <a:endParaRPr lang="en-US" dirty="0"/>
          </a:p>
        </p:txBody>
      </p:sp>
      <p:pic>
        <p:nvPicPr>
          <p:cNvPr id="1026"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1571625" y="2117725"/>
            <a:ext cx="5238750" cy="383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66055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Soft computing techniques</a:t>
            </a:r>
          </a:p>
        </p:txBody>
      </p:sp>
      <p:pic>
        <p:nvPicPr>
          <p:cNvPr id="5122"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609600" y="1752600"/>
            <a:ext cx="7086600" cy="4648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21957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F131C2FB-203E-44E1-9641-B68C72FDBDCD}"/>
              </a:ext>
            </a:extLst>
          </p:cNvPr>
          <p:cNvPicPr>
            <a:picLocks noChangeAspect="1"/>
          </p:cNvPicPr>
          <p:nvPr/>
        </p:nvPicPr>
        <p:blipFill>
          <a:blip r:embed="rId3"/>
          <a:stretch>
            <a:fillRect/>
          </a:stretch>
        </p:blipFill>
        <p:spPr>
          <a:xfrm>
            <a:off x="1160585" y="492369"/>
            <a:ext cx="7121769" cy="6063176"/>
          </a:xfrm>
          <a:prstGeom prst="rect">
            <a:avLst/>
          </a:prstGeom>
        </p:spPr>
      </p:pic>
    </p:spTree>
    <p:extLst>
      <p:ext uri="{BB962C8B-B14F-4D97-AF65-F5344CB8AC3E}">
        <p14:creationId xmlns:p14="http://schemas.microsoft.com/office/powerpoint/2010/main" val="34655537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a:t>
            </a:r>
            <a:endParaRPr lang="en-US" dirty="0"/>
          </a:p>
        </p:txBody>
      </p:sp>
      <p:sp>
        <p:nvSpPr>
          <p:cNvPr id="3" name="Content Placeholder 2"/>
          <p:cNvSpPr>
            <a:spLocks noGrp="1"/>
          </p:cNvSpPr>
          <p:nvPr>
            <p:ph sz="quarter" idx="1"/>
          </p:nvPr>
        </p:nvSpPr>
        <p:spPr/>
        <p:txBody>
          <a:bodyPr/>
          <a:lstStyle/>
          <a:p>
            <a:pPr algn="just"/>
            <a:r>
              <a:rPr lang="en-US" dirty="0"/>
              <a:t>Neural networks were developed in the 1950s, which helped soft computing to solve real-world problems, which a computer cannot do itself. </a:t>
            </a:r>
            <a:endParaRPr lang="en-US" dirty="0" smtClean="0"/>
          </a:p>
          <a:p>
            <a:pPr algn="just"/>
            <a:r>
              <a:rPr lang="en-US" dirty="0"/>
              <a:t>An artificial neural network (ANN) emulates a network of neurons that makes a human brain (means a machine that can think like a human mind). Thereby the computer or a machine can learn things so that they can take decisions like the human brain.</a:t>
            </a:r>
          </a:p>
        </p:txBody>
      </p:sp>
    </p:spTree>
    <p:extLst>
      <p:ext uri="{BB962C8B-B14F-4D97-AF65-F5344CB8AC3E}">
        <p14:creationId xmlns:p14="http://schemas.microsoft.com/office/powerpoint/2010/main" val="23047994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a:t>
            </a:r>
            <a:r>
              <a:rPr lang="en-US" dirty="0" smtClean="0"/>
              <a:t>Network example</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905000"/>
            <a:ext cx="6953751" cy="369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80908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Fuzzy Logic</a:t>
            </a:r>
            <a:endParaRPr lang="en-US" dirty="0"/>
          </a:p>
        </p:txBody>
      </p:sp>
      <p:sp>
        <p:nvSpPr>
          <p:cNvPr id="3" name="Content Placeholder 2"/>
          <p:cNvSpPr>
            <a:spLocks noGrp="1"/>
          </p:cNvSpPr>
          <p:nvPr>
            <p:ph sz="quarter" idx="1"/>
          </p:nvPr>
        </p:nvSpPr>
        <p:spPr/>
        <p:txBody>
          <a:bodyPr/>
          <a:lstStyle/>
          <a:p>
            <a:pPr algn="just"/>
            <a:r>
              <a:rPr lang="en-US" dirty="0"/>
              <a:t>Fuzzy logic is nothing but mathematical logic which tries to solve problems with an open and imprecise spectrum of data. It makes it easy to obtain an array of precise conclusions.</a:t>
            </a:r>
          </a:p>
        </p:txBody>
      </p:sp>
    </p:spTree>
    <p:extLst>
      <p:ext uri="{BB962C8B-B14F-4D97-AF65-F5344CB8AC3E}">
        <p14:creationId xmlns:p14="http://schemas.microsoft.com/office/powerpoint/2010/main" val="37572314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Fuzzy </a:t>
            </a:r>
            <a:r>
              <a:rPr lang="en-US" dirty="0" smtClean="0"/>
              <a:t>Logic Example</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114550"/>
            <a:ext cx="5886450" cy="352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75961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Genetic Algorithm</a:t>
            </a:r>
            <a:endParaRPr lang="en-US" dirty="0"/>
          </a:p>
        </p:txBody>
      </p:sp>
      <p:sp>
        <p:nvSpPr>
          <p:cNvPr id="3" name="Content Placeholder 2"/>
          <p:cNvSpPr>
            <a:spLocks noGrp="1"/>
          </p:cNvSpPr>
          <p:nvPr>
            <p:ph sz="quarter" idx="1"/>
          </p:nvPr>
        </p:nvSpPr>
        <p:spPr/>
        <p:txBody>
          <a:bodyPr/>
          <a:lstStyle/>
          <a:p>
            <a:pPr algn="just"/>
            <a:r>
              <a:rPr lang="en-US" dirty="0"/>
              <a:t>The genetic algorithm was introduced by Prof. John Holland in 1965. It is used to solve problems based on principles of natural selection, that come under evolutionary algorithm. They are usually used for optimization problems like maximization and minimization of objective functions, which are of two types of an ant colony and swarm particle. It follows biological processes like genetics and evolution.</a:t>
            </a:r>
          </a:p>
        </p:txBody>
      </p:sp>
    </p:spTree>
    <p:extLst>
      <p:ext uri="{BB962C8B-B14F-4D97-AF65-F5344CB8AC3E}">
        <p14:creationId xmlns:p14="http://schemas.microsoft.com/office/powerpoint/2010/main" val="37572314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Genetic </a:t>
            </a:r>
            <a:r>
              <a:rPr lang="en-US" dirty="0" smtClean="0"/>
              <a:t>Algorithm example</a:t>
            </a:r>
            <a:endParaRPr lang="en-US"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743074"/>
            <a:ext cx="7315200" cy="420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5881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Components of computer</a:t>
            </a:r>
            <a:endParaRPr lang="en-US" dirty="0"/>
          </a:p>
        </p:txBody>
      </p:sp>
      <p:sp>
        <p:nvSpPr>
          <p:cNvPr id="3" name="Content Placeholder 2"/>
          <p:cNvSpPr>
            <a:spLocks noGrp="1"/>
          </p:cNvSpPr>
          <p:nvPr>
            <p:ph sz="quarter" idx="1"/>
          </p:nvPr>
        </p:nvSpPr>
        <p:spPr/>
        <p:txBody>
          <a:bodyPr/>
          <a:lstStyle/>
          <a:p>
            <a:pPr marL="457200" indent="-457200">
              <a:buAutoNum type="arabicPeriod"/>
            </a:pPr>
            <a:r>
              <a:rPr lang="en-US" dirty="0" smtClean="0"/>
              <a:t>Hardware</a:t>
            </a:r>
          </a:p>
          <a:p>
            <a:pPr marL="457200" indent="-457200">
              <a:buAutoNum type="arabicPeriod"/>
            </a:pPr>
            <a:r>
              <a:rPr lang="en-US" dirty="0" smtClean="0"/>
              <a:t>Software</a:t>
            </a:r>
          </a:p>
          <a:p>
            <a:pPr marL="457200" indent="-457200">
              <a:buAutoNum type="arabicPeriod"/>
            </a:pPr>
            <a:r>
              <a:rPr lang="en-US" dirty="0" smtClean="0"/>
              <a:t>Data</a:t>
            </a:r>
          </a:p>
          <a:p>
            <a:pPr marL="457200" indent="-457200">
              <a:buAutoNum type="arabicPeriod"/>
            </a:pPr>
            <a:r>
              <a:rPr lang="en-US" dirty="0" smtClean="0"/>
              <a:t>User</a:t>
            </a:r>
            <a:endParaRPr lang="en-US" dirty="0"/>
          </a:p>
        </p:txBody>
      </p:sp>
    </p:spTree>
    <p:extLst>
      <p:ext uri="{BB962C8B-B14F-4D97-AF65-F5344CB8AC3E}">
        <p14:creationId xmlns:p14="http://schemas.microsoft.com/office/powerpoint/2010/main" val="18672340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CC9B7C0D-4223-43DD-A00E-B6778EA86165}"/>
              </a:ext>
            </a:extLst>
          </p:cNvPr>
          <p:cNvPicPr>
            <a:picLocks noChangeAspect="1"/>
          </p:cNvPicPr>
          <p:nvPr/>
        </p:nvPicPr>
        <p:blipFill>
          <a:blip r:embed="rId2"/>
          <a:stretch>
            <a:fillRect/>
          </a:stretch>
        </p:blipFill>
        <p:spPr>
          <a:xfrm>
            <a:off x="1" y="0"/>
            <a:ext cx="9143999" cy="6858000"/>
          </a:xfrm>
          <a:prstGeom prst="rect">
            <a:avLst/>
          </a:prstGeom>
        </p:spPr>
      </p:pic>
    </p:spTree>
    <p:extLst>
      <p:ext uri="{BB962C8B-B14F-4D97-AF65-F5344CB8AC3E}">
        <p14:creationId xmlns:p14="http://schemas.microsoft.com/office/powerpoint/2010/main" val="30528242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UNIT- 1</a:t>
            </a:r>
            <a:endParaRPr lang="en-US" dirty="0"/>
          </a:p>
        </p:txBody>
      </p:sp>
      <p:sp>
        <p:nvSpPr>
          <p:cNvPr id="3" name="Content Placeholder 2"/>
          <p:cNvSpPr>
            <a:spLocks noGrp="1"/>
          </p:cNvSpPr>
          <p:nvPr>
            <p:ph sz="quarter" idx="1"/>
          </p:nvPr>
        </p:nvSpPr>
        <p:spPr>
          <a:xfrm>
            <a:off x="457200" y="1600200"/>
            <a:ext cx="8229600" cy="5105400"/>
          </a:xfrm>
        </p:spPr>
        <p:txBody>
          <a:bodyPr/>
          <a:lstStyle/>
          <a:p>
            <a:pPr marL="0" indent="0" algn="just">
              <a:buNone/>
            </a:pPr>
            <a:r>
              <a:rPr lang="en-US" dirty="0"/>
              <a:t>Concept of Computing Systems, Introduction to Soft Computing, Soft Computing vs. Hard Computing, Components of Soft Computing, </a:t>
            </a:r>
            <a:r>
              <a:rPr lang="en-US" b="1" dirty="0"/>
              <a:t>Neural Networks: Structure and function of Biological Neuron and Artificial Neuron, Definition and characteristics of ANN, Training techniques in different ANNs, Activation functions</a:t>
            </a:r>
            <a:r>
              <a:rPr lang="en-US" b="1" dirty="0" smtClean="0"/>
              <a:t>,</a:t>
            </a:r>
          </a:p>
          <a:p>
            <a:pPr marL="0" indent="0" algn="just">
              <a:buNone/>
            </a:pPr>
            <a:r>
              <a:rPr lang="en-US" dirty="0" smtClean="0"/>
              <a:t> </a:t>
            </a:r>
            <a:r>
              <a:rPr lang="en-US" dirty="0"/>
              <a:t>Different ANNs architectures, Introduction to basic ANN architectures: McCulloch &amp; Pitts model, Perceptron Model, Linear </a:t>
            </a:r>
            <a:r>
              <a:rPr lang="en-US" dirty="0" err="1"/>
              <a:t>separability</a:t>
            </a:r>
            <a:r>
              <a:rPr lang="en-US" dirty="0"/>
              <a:t>, ADALINE and MADALINE. </a:t>
            </a:r>
            <a:endParaRPr lang="en-US" b="1" dirty="0"/>
          </a:p>
          <a:p>
            <a:pPr marL="0" indent="0">
              <a:buNone/>
            </a:pPr>
            <a:endParaRPr lang="en-US" dirty="0"/>
          </a:p>
        </p:txBody>
      </p:sp>
    </p:spTree>
    <p:extLst>
      <p:ext uri="{BB962C8B-B14F-4D97-AF65-F5344CB8AC3E}">
        <p14:creationId xmlns:p14="http://schemas.microsoft.com/office/powerpoint/2010/main" val="21596097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a:xfrm>
            <a:off x="457200" y="274638"/>
            <a:ext cx="8228013" cy="1141412"/>
          </a:xfrm>
        </p:spPr>
        <p:txBody>
          <a:bodyPr>
            <a:normAutofit fontScale="90000"/>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altLang="en-US" sz="3600" b="1" smtClean="0"/>
              <a:t>INTRODUCTION TO NEURAL NETWORK</a:t>
            </a:r>
          </a:p>
        </p:txBody>
      </p:sp>
      <p:sp>
        <p:nvSpPr>
          <p:cNvPr id="3075" name="Rectangle 2"/>
          <p:cNvSpPr>
            <a:spLocks noGrp="1" noChangeArrowheads="1"/>
          </p:cNvSpPr>
          <p:nvPr>
            <p:ph idx="1"/>
          </p:nvPr>
        </p:nvSpPr>
        <p:spPr>
          <a:xfrm>
            <a:off x="627063" y="1600200"/>
            <a:ext cx="8228012" cy="4524375"/>
          </a:xfrm>
        </p:spPr>
        <p:txBody>
          <a:bodyPr/>
          <a:lstStyle/>
          <a:p>
            <a:pPr indent="-328613" eaLnBrk="1" hangingPunct="1">
              <a:buFontTx/>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N" altLang="en-US" sz="2400" smtClean="0"/>
          </a:p>
          <a:p>
            <a:pPr indent="-328613" eaLnBrk="1" hangingPunct="1">
              <a:buFontTx/>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N" altLang="en-US" sz="2400" smtClean="0"/>
          </a:p>
          <a:p>
            <a:pPr indent="-328613" eaLnBrk="1" hangingPunct="1">
              <a:buFontTx/>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N" altLang="en-US" sz="2400" smtClean="0"/>
          </a:p>
        </p:txBody>
      </p:sp>
      <p:pic>
        <p:nvPicPr>
          <p:cNvPr id="307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8" y="1416050"/>
            <a:ext cx="9002712" cy="39846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20409784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a:t>
            </a:r>
            <a:endParaRPr lang="en-US" dirty="0"/>
          </a:p>
        </p:txBody>
      </p:sp>
      <p:sp>
        <p:nvSpPr>
          <p:cNvPr id="3" name="Content Placeholder 2"/>
          <p:cNvSpPr>
            <a:spLocks noGrp="1"/>
          </p:cNvSpPr>
          <p:nvPr>
            <p:ph sz="quarter" idx="1"/>
          </p:nvPr>
        </p:nvSpPr>
        <p:spPr/>
        <p:txBody>
          <a:bodyPr/>
          <a:lstStyle/>
          <a:p>
            <a:pPr algn="just"/>
            <a:r>
              <a:rPr lang="en-US" dirty="0"/>
              <a:t>Neural networks were developed in the 1950s, which helped soft computing to solve real-world problems, which a computer cannot do itself. </a:t>
            </a:r>
            <a:endParaRPr lang="en-US" dirty="0" smtClean="0"/>
          </a:p>
          <a:p>
            <a:pPr algn="just"/>
            <a:r>
              <a:rPr lang="en-US" dirty="0"/>
              <a:t>An artificial neural network (ANN) emulates a network of neurons that makes a human brain (means a machine that can think like a human mind). Thereby the computer or a machine can learn things so that they can take decisions like the human brain.</a:t>
            </a:r>
          </a:p>
        </p:txBody>
      </p:sp>
    </p:spTree>
    <p:extLst>
      <p:ext uri="{BB962C8B-B14F-4D97-AF65-F5344CB8AC3E}">
        <p14:creationId xmlns:p14="http://schemas.microsoft.com/office/powerpoint/2010/main" val="39562074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a:t>
            </a:r>
            <a:r>
              <a:rPr lang="en-US" dirty="0" smtClean="0"/>
              <a:t>Network example</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905000"/>
            <a:ext cx="6953751" cy="369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35597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533400"/>
            <a:ext cx="7620000" cy="473173"/>
          </a:xfrm>
          <a:prstGeom prst="rect">
            <a:avLst/>
          </a:prstGeom>
        </p:spPr>
        <p:txBody>
          <a:bodyPr vert="horz" wrap="square" lIns="0" tIns="11397" rIns="0" bIns="0" rtlCol="0">
            <a:spAutoFit/>
          </a:bodyPr>
          <a:lstStyle/>
          <a:p>
            <a:pPr marL="11397">
              <a:spcBef>
                <a:spcPts val="90"/>
              </a:spcBef>
            </a:pPr>
            <a:r>
              <a:rPr spc="-4" dirty="0"/>
              <a:t>Biological</a:t>
            </a:r>
            <a:r>
              <a:rPr spc="-31" dirty="0"/>
              <a:t> </a:t>
            </a:r>
            <a:r>
              <a:rPr spc="-4" dirty="0"/>
              <a:t>Inspirations</a:t>
            </a:r>
          </a:p>
        </p:txBody>
      </p:sp>
      <p:sp>
        <p:nvSpPr>
          <p:cNvPr id="3" name="object 3"/>
          <p:cNvSpPr txBox="1"/>
          <p:nvPr/>
        </p:nvSpPr>
        <p:spPr>
          <a:xfrm>
            <a:off x="765148" y="2133600"/>
            <a:ext cx="7769252" cy="2702384"/>
          </a:xfrm>
          <a:prstGeom prst="rect">
            <a:avLst/>
          </a:prstGeom>
        </p:spPr>
        <p:txBody>
          <a:bodyPr vert="horz" wrap="square" lIns="0" tIns="29632" rIns="0" bIns="0" rtlCol="0">
            <a:spAutoFit/>
          </a:bodyPr>
          <a:lstStyle/>
          <a:p>
            <a:pPr marL="318546" marR="43309" indent="-307718" algn="just">
              <a:lnSpc>
                <a:spcPts val="2513"/>
              </a:lnSpc>
              <a:spcBef>
                <a:spcPts val="233"/>
              </a:spcBef>
            </a:pPr>
            <a:r>
              <a:rPr sz="2800" dirty="0">
                <a:cs typeface="Verdana"/>
              </a:rPr>
              <a:t>Humans</a:t>
            </a:r>
            <a:r>
              <a:rPr sz="2800" spc="-4" dirty="0">
                <a:cs typeface="Verdana"/>
              </a:rPr>
              <a:t> perform</a:t>
            </a:r>
            <a:r>
              <a:rPr sz="2800" dirty="0">
                <a:cs typeface="Verdana"/>
              </a:rPr>
              <a:t> </a:t>
            </a:r>
            <a:r>
              <a:rPr sz="2800" spc="-4" dirty="0">
                <a:cs typeface="Verdana"/>
              </a:rPr>
              <a:t>complex</a:t>
            </a:r>
            <a:r>
              <a:rPr sz="2800" dirty="0">
                <a:cs typeface="Verdana"/>
              </a:rPr>
              <a:t> </a:t>
            </a:r>
            <a:r>
              <a:rPr sz="2800" spc="-4" dirty="0">
                <a:cs typeface="Verdana"/>
              </a:rPr>
              <a:t>tasks</a:t>
            </a:r>
            <a:r>
              <a:rPr sz="2800" dirty="0">
                <a:cs typeface="Verdana"/>
              </a:rPr>
              <a:t> like </a:t>
            </a:r>
            <a:r>
              <a:rPr sz="2800" spc="-4" dirty="0">
                <a:cs typeface="Verdana"/>
              </a:rPr>
              <a:t>vision,</a:t>
            </a:r>
            <a:r>
              <a:rPr sz="2800" dirty="0">
                <a:cs typeface="Verdana"/>
              </a:rPr>
              <a:t> </a:t>
            </a:r>
            <a:r>
              <a:rPr sz="2800" spc="-4" dirty="0">
                <a:cs typeface="Verdana"/>
              </a:rPr>
              <a:t>motor </a:t>
            </a:r>
            <a:r>
              <a:rPr sz="2800" spc="-745" dirty="0">
                <a:cs typeface="Verdana"/>
              </a:rPr>
              <a:t> </a:t>
            </a:r>
            <a:r>
              <a:rPr sz="2800" spc="-4" dirty="0">
                <a:cs typeface="Verdana"/>
              </a:rPr>
              <a:t>control, or</a:t>
            </a:r>
            <a:r>
              <a:rPr sz="2800" dirty="0">
                <a:cs typeface="Verdana"/>
              </a:rPr>
              <a:t> </a:t>
            </a:r>
            <a:r>
              <a:rPr sz="2800" spc="-4" dirty="0">
                <a:cs typeface="Verdana"/>
              </a:rPr>
              <a:t>language understanding </a:t>
            </a:r>
            <a:r>
              <a:rPr sz="2800" dirty="0">
                <a:cs typeface="Verdana"/>
              </a:rPr>
              <a:t>very well.</a:t>
            </a:r>
          </a:p>
          <a:p>
            <a:pPr algn="just">
              <a:spcBef>
                <a:spcPts val="18"/>
              </a:spcBef>
            </a:pPr>
            <a:endParaRPr sz="2800" dirty="0">
              <a:cs typeface="Verdana"/>
            </a:endParaRPr>
          </a:p>
          <a:p>
            <a:pPr marL="318546" marR="4559" indent="-307718" algn="just">
              <a:lnSpc>
                <a:spcPct val="99400"/>
              </a:lnSpc>
            </a:pPr>
            <a:r>
              <a:rPr sz="2800" dirty="0">
                <a:cs typeface="Verdana"/>
              </a:rPr>
              <a:t>One way </a:t>
            </a:r>
            <a:r>
              <a:rPr sz="2800" spc="-4" dirty="0">
                <a:cs typeface="Verdana"/>
              </a:rPr>
              <a:t>to build intelligent machines</a:t>
            </a:r>
            <a:r>
              <a:rPr sz="2800" dirty="0">
                <a:cs typeface="Verdana"/>
              </a:rPr>
              <a:t> is </a:t>
            </a:r>
            <a:r>
              <a:rPr sz="2800" spc="-4" dirty="0">
                <a:cs typeface="Verdana"/>
              </a:rPr>
              <a:t>to try</a:t>
            </a:r>
            <a:r>
              <a:rPr sz="2800" dirty="0">
                <a:cs typeface="Verdana"/>
              </a:rPr>
              <a:t> </a:t>
            </a:r>
            <a:r>
              <a:rPr sz="2800" spc="-4" dirty="0">
                <a:cs typeface="Verdana"/>
              </a:rPr>
              <a:t>to </a:t>
            </a:r>
            <a:r>
              <a:rPr sz="2800" dirty="0">
                <a:cs typeface="Verdana"/>
              </a:rPr>
              <a:t> </a:t>
            </a:r>
            <a:r>
              <a:rPr sz="2800" spc="-4" dirty="0">
                <a:cs typeface="Verdana"/>
              </a:rPr>
              <a:t>imitate the</a:t>
            </a:r>
            <a:r>
              <a:rPr sz="2800" spc="4" dirty="0">
                <a:cs typeface="Verdana"/>
              </a:rPr>
              <a:t> </a:t>
            </a:r>
            <a:r>
              <a:rPr sz="2800" spc="-4" dirty="0">
                <a:cs typeface="Verdana"/>
              </a:rPr>
              <a:t>(organizational</a:t>
            </a:r>
            <a:r>
              <a:rPr sz="2800" spc="4" dirty="0">
                <a:cs typeface="Verdana"/>
              </a:rPr>
              <a:t> </a:t>
            </a:r>
            <a:r>
              <a:rPr sz="2800" spc="-4" dirty="0">
                <a:cs typeface="Verdana"/>
              </a:rPr>
              <a:t>principles</a:t>
            </a:r>
            <a:r>
              <a:rPr sz="2800" spc="4" dirty="0">
                <a:cs typeface="Verdana"/>
              </a:rPr>
              <a:t> </a:t>
            </a:r>
            <a:r>
              <a:rPr sz="2800" spc="-4" dirty="0">
                <a:cs typeface="Verdana"/>
              </a:rPr>
              <a:t>of)</a:t>
            </a:r>
            <a:r>
              <a:rPr sz="2800" dirty="0">
                <a:cs typeface="Verdana"/>
              </a:rPr>
              <a:t> human </a:t>
            </a:r>
            <a:r>
              <a:rPr sz="2800" spc="-740" dirty="0">
                <a:cs typeface="Verdana"/>
              </a:rPr>
              <a:t> </a:t>
            </a:r>
            <a:r>
              <a:rPr sz="2800" spc="-4" dirty="0">
                <a:cs typeface="Verdana"/>
              </a:rPr>
              <a:t>brain.</a:t>
            </a:r>
            <a:endParaRPr sz="2800" dirty="0">
              <a:cs typeface="Verdana"/>
            </a:endParaRPr>
          </a:p>
        </p:txBody>
      </p:sp>
    </p:spTree>
    <p:extLst>
      <p:ext uri="{BB962C8B-B14F-4D97-AF65-F5344CB8AC3E}">
        <p14:creationId xmlns:p14="http://schemas.microsoft.com/office/powerpoint/2010/main" val="41808315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421" y="592927"/>
            <a:ext cx="8131779" cy="473173"/>
          </a:xfrm>
          <a:prstGeom prst="rect">
            <a:avLst/>
          </a:prstGeom>
        </p:spPr>
        <p:txBody>
          <a:bodyPr vert="horz" wrap="square" lIns="0" tIns="11397" rIns="0" bIns="0" rtlCol="0">
            <a:spAutoFit/>
          </a:bodyPr>
          <a:lstStyle/>
          <a:p>
            <a:pPr marL="11397">
              <a:spcBef>
                <a:spcPts val="90"/>
              </a:spcBef>
            </a:pPr>
            <a:r>
              <a:rPr spc="-4" dirty="0"/>
              <a:t>Human</a:t>
            </a:r>
            <a:r>
              <a:rPr spc="-58" dirty="0"/>
              <a:t> </a:t>
            </a:r>
            <a:r>
              <a:rPr spc="-4" dirty="0"/>
              <a:t>Brain</a:t>
            </a:r>
          </a:p>
        </p:txBody>
      </p:sp>
      <p:sp>
        <p:nvSpPr>
          <p:cNvPr id="3" name="object 3"/>
          <p:cNvSpPr txBox="1"/>
          <p:nvPr/>
        </p:nvSpPr>
        <p:spPr>
          <a:xfrm>
            <a:off x="707421" y="1474918"/>
            <a:ext cx="7662141" cy="4175402"/>
          </a:xfrm>
          <a:prstGeom prst="rect">
            <a:avLst/>
          </a:prstGeom>
        </p:spPr>
        <p:txBody>
          <a:bodyPr vert="horz" wrap="square" lIns="0" tIns="34191" rIns="0" bIns="0" rtlCol="0">
            <a:spAutoFit/>
          </a:bodyPr>
          <a:lstStyle/>
          <a:p>
            <a:pPr marL="375530" marR="145311" indent="-307718" algn="just">
              <a:lnSpc>
                <a:spcPct val="90600"/>
              </a:lnSpc>
              <a:spcBef>
                <a:spcPts val="269"/>
              </a:spcBef>
              <a:buChar char="•"/>
              <a:tabLst>
                <a:tab pos="375530" algn="l"/>
                <a:tab pos="376100" algn="l"/>
              </a:tabLst>
            </a:pPr>
            <a:r>
              <a:rPr sz="1600" dirty="0">
                <a:solidFill>
                  <a:srgbClr val="000066"/>
                </a:solidFill>
                <a:cs typeface="Verdana"/>
              </a:rPr>
              <a:t>The </a:t>
            </a:r>
            <a:r>
              <a:rPr sz="1600" spc="-4" dirty="0">
                <a:solidFill>
                  <a:srgbClr val="000066"/>
                </a:solidFill>
                <a:cs typeface="Verdana"/>
              </a:rPr>
              <a:t>brain</a:t>
            </a:r>
            <a:r>
              <a:rPr sz="1600" spc="4" dirty="0">
                <a:solidFill>
                  <a:srgbClr val="000066"/>
                </a:solidFill>
                <a:cs typeface="Verdana"/>
              </a:rPr>
              <a:t> </a:t>
            </a:r>
            <a:r>
              <a:rPr sz="1600" dirty="0">
                <a:solidFill>
                  <a:srgbClr val="000066"/>
                </a:solidFill>
                <a:cs typeface="Verdana"/>
              </a:rPr>
              <a:t>is</a:t>
            </a:r>
            <a:r>
              <a:rPr sz="1600" spc="4" dirty="0">
                <a:solidFill>
                  <a:srgbClr val="000066"/>
                </a:solidFill>
                <a:cs typeface="Verdana"/>
              </a:rPr>
              <a:t> </a:t>
            </a:r>
            <a:r>
              <a:rPr sz="1600" dirty="0">
                <a:solidFill>
                  <a:srgbClr val="000066"/>
                </a:solidFill>
                <a:cs typeface="Verdana"/>
              </a:rPr>
              <a:t>a</a:t>
            </a:r>
            <a:r>
              <a:rPr sz="1600" spc="4" dirty="0">
                <a:solidFill>
                  <a:srgbClr val="000066"/>
                </a:solidFill>
                <a:cs typeface="Verdana"/>
              </a:rPr>
              <a:t> </a:t>
            </a:r>
            <a:r>
              <a:rPr sz="1600" spc="-4" dirty="0">
                <a:solidFill>
                  <a:srgbClr val="000066"/>
                </a:solidFill>
                <a:cs typeface="Verdana"/>
              </a:rPr>
              <a:t>highly</a:t>
            </a:r>
            <a:r>
              <a:rPr sz="1600" spc="4" dirty="0">
                <a:solidFill>
                  <a:srgbClr val="000066"/>
                </a:solidFill>
                <a:cs typeface="Verdana"/>
              </a:rPr>
              <a:t> </a:t>
            </a:r>
            <a:r>
              <a:rPr sz="1600" spc="-4" dirty="0">
                <a:solidFill>
                  <a:srgbClr val="000066"/>
                </a:solidFill>
                <a:cs typeface="Verdana"/>
              </a:rPr>
              <a:t>complex,</a:t>
            </a:r>
            <a:r>
              <a:rPr sz="1600" spc="4" dirty="0">
                <a:solidFill>
                  <a:srgbClr val="000066"/>
                </a:solidFill>
                <a:cs typeface="Verdana"/>
              </a:rPr>
              <a:t> </a:t>
            </a:r>
            <a:r>
              <a:rPr sz="1600" spc="-4" dirty="0">
                <a:solidFill>
                  <a:srgbClr val="000066"/>
                </a:solidFill>
                <a:cs typeface="Verdana"/>
              </a:rPr>
              <a:t>non-linear,</a:t>
            </a:r>
            <a:r>
              <a:rPr sz="1600" spc="4" dirty="0">
                <a:solidFill>
                  <a:srgbClr val="000066"/>
                </a:solidFill>
                <a:cs typeface="Verdana"/>
              </a:rPr>
              <a:t> </a:t>
            </a:r>
            <a:r>
              <a:rPr sz="1600" dirty="0">
                <a:solidFill>
                  <a:srgbClr val="000066"/>
                </a:solidFill>
                <a:cs typeface="Verdana"/>
              </a:rPr>
              <a:t>and </a:t>
            </a:r>
            <a:r>
              <a:rPr sz="1600" spc="-4" dirty="0">
                <a:solidFill>
                  <a:srgbClr val="000066"/>
                </a:solidFill>
                <a:cs typeface="Verdana"/>
              </a:rPr>
              <a:t>parallel</a:t>
            </a:r>
            <a:r>
              <a:rPr sz="1600" spc="4" dirty="0">
                <a:solidFill>
                  <a:srgbClr val="000066"/>
                </a:solidFill>
                <a:cs typeface="Verdana"/>
              </a:rPr>
              <a:t> </a:t>
            </a:r>
            <a:r>
              <a:rPr sz="1600" spc="-4" dirty="0">
                <a:solidFill>
                  <a:srgbClr val="000066"/>
                </a:solidFill>
                <a:cs typeface="Verdana"/>
              </a:rPr>
              <a:t>computer, </a:t>
            </a:r>
            <a:r>
              <a:rPr sz="1600" dirty="0">
                <a:solidFill>
                  <a:srgbClr val="000066"/>
                </a:solidFill>
                <a:cs typeface="Verdana"/>
              </a:rPr>
              <a:t> </a:t>
            </a:r>
            <a:r>
              <a:rPr sz="1600" spc="-4" dirty="0">
                <a:solidFill>
                  <a:srgbClr val="000066"/>
                </a:solidFill>
                <a:cs typeface="Verdana"/>
              </a:rPr>
              <a:t>composed of some </a:t>
            </a:r>
            <a:r>
              <a:rPr sz="1600" spc="-4" dirty="0">
                <a:solidFill>
                  <a:srgbClr val="D65700"/>
                </a:solidFill>
                <a:cs typeface="Verdana"/>
              </a:rPr>
              <a:t>10</a:t>
            </a:r>
            <a:r>
              <a:rPr sz="1600" spc="-6" baseline="25462" dirty="0">
                <a:solidFill>
                  <a:srgbClr val="E06C00"/>
                </a:solidFill>
                <a:cs typeface="Verdana"/>
              </a:rPr>
              <a:t>11</a:t>
            </a:r>
            <a:r>
              <a:rPr sz="1600" baseline="25462" dirty="0">
                <a:solidFill>
                  <a:srgbClr val="E06C00"/>
                </a:solidFill>
                <a:cs typeface="Verdana"/>
              </a:rPr>
              <a:t> </a:t>
            </a:r>
            <a:r>
              <a:rPr sz="1600" spc="-4" dirty="0">
                <a:solidFill>
                  <a:srgbClr val="D65700"/>
                </a:solidFill>
                <a:cs typeface="Verdana"/>
              </a:rPr>
              <a:t>neurons </a:t>
            </a:r>
            <a:r>
              <a:rPr sz="1600" spc="-4" dirty="0">
                <a:solidFill>
                  <a:srgbClr val="000066"/>
                </a:solidFill>
                <a:cs typeface="Verdana"/>
              </a:rPr>
              <a:t>that </a:t>
            </a:r>
            <a:r>
              <a:rPr sz="1600" dirty="0">
                <a:solidFill>
                  <a:srgbClr val="000066"/>
                </a:solidFill>
                <a:cs typeface="Verdana"/>
              </a:rPr>
              <a:t>are </a:t>
            </a:r>
            <a:r>
              <a:rPr sz="1600" spc="-4" dirty="0">
                <a:solidFill>
                  <a:srgbClr val="0000FF"/>
                </a:solidFill>
                <a:cs typeface="Verdana"/>
              </a:rPr>
              <a:t>densely connected </a:t>
            </a:r>
            <a:r>
              <a:rPr sz="1600" spc="-4" dirty="0">
                <a:solidFill>
                  <a:srgbClr val="000066"/>
                </a:solidFill>
                <a:cs typeface="Verdana"/>
              </a:rPr>
              <a:t>(~</a:t>
            </a:r>
            <a:r>
              <a:rPr sz="1600" spc="-4" dirty="0">
                <a:solidFill>
                  <a:srgbClr val="D65700"/>
                </a:solidFill>
                <a:cs typeface="Verdana"/>
              </a:rPr>
              <a:t>10</a:t>
            </a:r>
            <a:r>
              <a:rPr sz="1600" spc="-6" baseline="25462" dirty="0">
                <a:solidFill>
                  <a:srgbClr val="E06C00"/>
                </a:solidFill>
                <a:cs typeface="Verdana"/>
              </a:rPr>
              <a:t>4 </a:t>
            </a:r>
            <a:r>
              <a:rPr sz="1600" baseline="25462" dirty="0">
                <a:solidFill>
                  <a:srgbClr val="E06C00"/>
                </a:solidFill>
                <a:cs typeface="Verdana"/>
              </a:rPr>
              <a:t> </a:t>
            </a:r>
            <a:r>
              <a:rPr sz="1600" spc="-4" dirty="0">
                <a:solidFill>
                  <a:srgbClr val="D65700"/>
                </a:solidFill>
                <a:cs typeface="Verdana"/>
              </a:rPr>
              <a:t>connection</a:t>
            </a:r>
            <a:r>
              <a:rPr sz="1600" spc="4" dirty="0">
                <a:solidFill>
                  <a:srgbClr val="D65700"/>
                </a:solidFill>
                <a:cs typeface="Verdana"/>
              </a:rPr>
              <a:t> </a:t>
            </a:r>
            <a:r>
              <a:rPr sz="1600" spc="-4" dirty="0">
                <a:solidFill>
                  <a:srgbClr val="D65700"/>
                </a:solidFill>
                <a:cs typeface="Verdana"/>
              </a:rPr>
              <a:t>per</a:t>
            </a:r>
            <a:r>
              <a:rPr sz="1600" spc="4" dirty="0">
                <a:solidFill>
                  <a:srgbClr val="D65700"/>
                </a:solidFill>
                <a:cs typeface="Verdana"/>
              </a:rPr>
              <a:t> </a:t>
            </a:r>
            <a:r>
              <a:rPr sz="1600" spc="-4" dirty="0">
                <a:solidFill>
                  <a:srgbClr val="D65700"/>
                </a:solidFill>
                <a:cs typeface="Verdana"/>
              </a:rPr>
              <a:t>neuron</a:t>
            </a:r>
            <a:r>
              <a:rPr sz="1600" spc="-4" dirty="0">
                <a:solidFill>
                  <a:srgbClr val="000066"/>
                </a:solidFill>
                <a:cs typeface="Verdana"/>
              </a:rPr>
              <a:t>).</a:t>
            </a:r>
            <a:r>
              <a:rPr sz="1600" spc="4" dirty="0">
                <a:solidFill>
                  <a:srgbClr val="000066"/>
                </a:solidFill>
                <a:cs typeface="Verdana"/>
              </a:rPr>
              <a:t> </a:t>
            </a:r>
            <a:r>
              <a:rPr sz="1600" i="1" spc="-4" dirty="0">
                <a:solidFill>
                  <a:srgbClr val="000066"/>
                </a:solidFill>
                <a:cs typeface="Verdana"/>
              </a:rPr>
              <a:t>We</a:t>
            </a:r>
            <a:r>
              <a:rPr sz="1600" i="1" spc="9" dirty="0">
                <a:solidFill>
                  <a:srgbClr val="000066"/>
                </a:solidFill>
                <a:cs typeface="Verdana"/>
              </a:rPr>
              <a:t> </a:t>
            </a:r>
            <a:r>
              <a:rPr sz="1600" i="1" dirty="0">
                <a:solidFill>
                  <a:srgbClr val="000066"/>
                </a:solidFill>
                <a:cs typeface="Verdana"/>
              </a:rPr>
              <a:t>have</a:t>
            </a:r>
            <a:r>
              <a:rPr sz="1600" i="1" spc="4" dirty="0">
                <a:solidFill>
                  <a:srgbClr val="000066"/>
                </a:solidFill>
                <a:cs typeface="Verdana"/>
              </a:rPr>
              <a:t> </a:t>
            </a:r>
            <a:r>
              <a:rPr sz="1600" i="1" spc="-4" dirty="0">
                <a:solidFill>
                  <a:srgbClr val="000066"/>
                </a:solidFill>
                <a:cs typeface="Verdana"/>
              </a:rPr>
              <a:t>just</a:t>
            </a:r>
            <a:r>
              <a:rPr sz="1600" i="1" spc="4" dirty="0">
                <a:solidFill>
                  <a:srgbClr val="000066"/>
                </a:solidFill>
                <a:cs typeface="Verdana"/>
              </a:rPr>
              <a:t> </a:t>
            </a:r>
            <a:r>
              <a:rPr sz="1600" i="1" spc="-4" dirty="0">
                <a:solidFill>
                  <a:srgbClr val="000066"/>
                </a:solidFill>
                <a:cs typeface="Verdana"/>
              </a:rPr>
              <a:t>begun</a:t>
            </a:r>
            <a:r>
              <a:rPr sz="1600" i="1" spc="4" dirty="0">
                <a:solidFill>
                  <a:srgbClr val="000066"/>
                </a:solidFill>
                <a:cs typeface="Verdana"/>
              </a:rPr>
              <a:t> </a:t>
            </a:r>
            <a:r>
              <a:rPr sz="1600" i="1" spc="-4" dirty="0">
                <a:solidFill>
                  <a:srgbClr val="000066"/>
                </a:solidFill>
                <a:cs typeface="Verdana"/>
              </a:rPr>
              <a:t>to</a:t>
            </a:r>
            <a:r>
              <a:rPr sz="1600" i="1" spc="4" dirty="0">
                <a:solidFill>
                  <a:srgbClr val="000066"/>
                </a:solidFill>
                <a:cs typeface="Verdana"/>
              </a:rPr>
              <a:t> </a:t>
            </a:r>
            <a:r>
              <a:rPr sz="1600" i="1" spc="-4" dirty="0">
                <a:solidFill>
                  <a:srgbClr val="000066"/>
                </a:solidFill>
                <a:cs typeface="Verdana"/>
              </a:rPr>
              <a:t>understand</a:t>
            </a:r>
            <a:r>
              <a:rPr sz="1600" i="1" dirty="0">
                <a:solidFill>
                  <a:srgbClr val="000066"/>
                </a:solidFill>
                <a:cs typeface="Verdana"/>
              </a:rPr>
              <a:t> </a:t>
            </a:r>
            <a:r>
              <a:rPr sz="1600" i="1" spc="-4" dirty="0">
                <a:solidFill>
                  <a:srgbClr val="000066"/>
                </a:solidFill>
                <a:cs typeface="Verdana"/>
              </a:rPr>
              <a:t>how</a:t>
            </a:r>
            <a:r>
              <a:rPr sz="1600" i="1" spc="4" dirty="0">
                <a:solidFill>
                  <a:srgbClr val="000066"/>
                </a:solidFill>
                <a:cs typeface="Verdana"/>
              </a:rPr>
              <a:t> </a:t>
            </a:r>
            <a:r>
              <a:rPr sz="1600" i="1" spc="-4" dirty="0">
                <a:solidFill>
                  <a:srgbClr val="000066"/>
                </a:solidFill>
                <a:cs typeface="Verdana"/>
              </a:rPr>
              <a:t>the </a:t>
            </a:r>
            <a:r>
              <a:rPr sz="1600" i="1" spc="-552" dirty="0">
                <a:solidFill>
                  <a:srgbClr val="000066"/>
                </a:solidFill>
                <a:cs typeface="Verdana"/>
              </a:rPr>
              <a:t> </a:t>
            </a:r>
            <a:r>
              <a:rPr sz="1600" i="1" spc="-4" dirty="0">
                <a:solidFill>
                  <a:srgbClr val="000066"/>
                </a:solidFill>
                <a:cs typeface="Verdana"/>
              </a:rPr>
              <a:t>brain works...</a:t>
            </a:r>
            <a:endParaRPr sz="1600" dirty="0">
              <a:cs typeface="Verdana"/>
            </a:endParaRPr>
          </a:p>
          <a:p>
            <a:pPr algn="just">
              <a:spcBef>
                <a:spcPts val="4"/>
              </a:spcBef>
              <a:buChar char="•"/>
            </a:pPr>
            <a:endParaRPr sz="2100" dirty="0">
              <a:cs typeface="Verdana"/>
            </a:endParaRPr>
          </a:p>
          <a:p>
            <a:pPr marL="375530" marR="285494" indent="-307718" algn="just">
              <a:lnSpc>
                <a:spcPct val="89500"/>
              </a:lnSpc>
              <a:buChar char="•"/>
              <a:tabLst>
                <a:tab pos="375530" algn="l"/>
                <a:tab pos="376100" algn="l"/>
                <a:tab pos="1772230" algn="l"/>
              </a:tabLst>
            </a:pPr>
            <a:r>
              <a:rPr sz="1600" dirty="0">
                <a:solidFill>
                  <a:srgbClr val="000066"/>
                </a:solidFill>
                <a:cs typeface="Verdana"/>
              </a:rPr>
              <a:t>A </a:t>
            </a:r>
            <a:r>
              <a:rPr sz="1600" spc="-4" dirty="0">
                <a:solidFill>
                  <a:srgbClr val="000066"/>
                </a:solidFill>
                <a:cs typeface="Verdana"/>
              </a:rPr>
              <a:t>neuron</a:t>
            </a:r>
            <a:r>
              <a:rPr sz="1600" spc="4" dirty="0">
                <a:solidFill>
                  <a:srgbClr val="000066"/>
                </a:solidFill>
                <a:cs typeface="Verdana"/>
              </a:rPr>
              <a:t> </a:t>
            </a:r>
            <a:r>
              <a:rPr sz="1600" dirty="0">
                <a:solidFill>
                  <a:srgbClr val="000066"/>
                </a:solidFill>
                <a:cs typeface="Verdana"/>
              </a:rPr>
              <a:t>is</a:t>
            </a:r>
            <a:r>
              <a:rPr sz="1600" spc="4" dirty="0">
                <a:solidFill>
                  <a:srgbClr val="000066"/>
                </a:solidFill>
                <a:cs typeface="Verdana"/>
              </a:rPr>
              <a:t> </a:t>
            </a:r>
            <a:r>
              <a:rPr sz="1600" dirty="0">
                <a:solidFill>
                  <a:srgbClr val="000066"/>
                </a:solidFill>
                <a:cs typeface="Verdana"/>
              </a:rPr>
              <a:t>much </a:t>
            </a:r>
            <a:r>
              <a:rPr sz="1600" spc="-4" dirty="0">
                <a:solidFill>
                  <a:srgbClr val="000066"/>
                </a:solidFill>
                <a:cs typeface="Verdana"/>
              </a:rPr>
              <a:t>slower</a:t>
            </a:r>
            <a:r>
              <a:rPr sz="1600" spc="4" dirty="0">
                <a:solidFill>
                  <a:srgbClr val="000066"/>
                </a:solidFill>
                <a:cs typeface="Verdana"/>
              </a:rPr>
              <a:t> </a:t>
            </a:r>
            <a:r>
              <a:rPr sz="1600" spc="-4" dirty="0">
                <a:solidFill>
                  <a:srgbClr val="000066"/>
                </a:solidFill>
                <a:cs typeface="Verdana"/>
              </a:rPr>
              <a:t>(</a:t>
            </a:r>
            <a:r>
              <a:rPr sz="1600" spc="-4" dirty="0">
                <a:solidFill>
                  <a:srgbClr val="D65700"/>
                </a:solidFill>
                <a:cs typeface="Verdana"/>
              </a:rPr>
              <a:t>10</a:t>
            </a:r>
            <a:r>
              <a:rPr sz="1600" spc="-6" baseline="25462" dirty="0">
                <a:solidFill>
                  <a:srgbClr val="E06C00"/>
                </a:solidFill>
                <a:cs typeface="Verdana"/>
              </a:rPr>
              <a:t>-3</a:t>
            </a:r>
            <a:r>
              <a:rPr sz="1600" spc="-4" dirty="0">
                <a:solidFill>
                  <a:srgbClr val="D65700"/>
                </a:solidFill>
                <a:cs typeface="Verdana"/>
              </a:rPr>
              <a:t>sec</a:t>
            </a:r>
            <a:r>
              <a:rPr sz="1600" spc="-4" dirty="0">
                <a:solidFill>
                  <a:srgbClr val="000066"/>
                </a:solidFill>
                <a:cs typeface="Verdana"/>
              </a:rPr>
              <a:t>)</a:t>
            </a:r>
            <a:r>
              <a:rPr sz="1600" spc="4" dirty="0">
                <a:solidFill>
                  <a:srgbClr val="000066"/>
                </a:solidFill>
                <a:cs typeface="Verdana"/>
              </a:rPr>
              <a:t> </a:t>
            </a:r>
            <a:r>
              <a:rPr sz="1600" spc="-4" dirty="0">
                <a:solidFill>
                  <a:srgbClr val="000066"/>
                </a:solidFill>
                <a:cs typeface="Verdana"/>
              </a:rPr>
              <a:t>compared</a:t>
            </a:r>
            <a:r>
              <a:rPr sz="1600" dirty="0">
                <a:solidFill>
                  <a:srgbClr val="000066"/>
                </a:solidFill>
                <a:cs typeface="Verdana"/>
              </a:rPr>
              <a:t> </a:t>
            </a:r>
            <a:r>
              <a:rPr sz="1600" spc="-4" dirty="0">
                <a:solidFill>
                  <a:srgbClr val="000066"/>
                </a:solidFill>
                <a:cs typeface="Verdana"/>
              </a:rPr>
              <a:t>to</a:t>
            </a:r>
            <a:r>
              <a:rPr sz="1600" dirty="0">
                <a:solidFill>
                  <a:srgbClr val="000066"/>
                </a:solidFill>
                <a:cs typeface="Verdana"/>
              </a:rPr>
              <a:t> a</a:t>
            </a:r>
            <a:r>
              <a:rPr sz="1600" spc="4" dirty="0">
                <a:solidFill>
                  <a:srgbClr val="000066"/>
                </a:solidFill>
                <a:cs typeface="Verdana"/>
              </a:rPr>
              <a:t> </a:t>
            </a:r>
            <a:r>
              <a:rPr sz="1600" spc="-4" dirty="0">
                <a:solidFill>
                  <a:srgbClr val="000066"/>
                </a:solidFill>
                <a:cs typeface="Verdana"/>
              </a:rPr>
              <a:t>silicon</a:t>
            </a:r>
            <a:r>
              <a:rPr sz="1600" spc="4" dirty="0">
                <a:solidFill>
                  <a:srgbClr val="000066"/>
                </a:solidFill>
                <a:cs typeface="Verdana"/>
              </a:rPr>
              <a:t> </a:t>
            </a:r>
            <a:r>
              <a:rPr sz="1600" spc="-4" dirty="0">
                <a:solidFill>
                  <a:srgbClr val="000066"/>
                </a:solidFill>
                <a:cs typeface="Verdana"/>
              </a:rPr>
              <a:t>logic</a:t>
            </a:r>
            <a:r>
              <a:rPr sz="1600" spc="4" dirty="0">
                <a:solidFill>
                  <a:srgbClr val="000066"/>
                </a:solidFill>
                <a:cs typeface="Verdana"/>
              </a:rPr>
              <a:t> </a:t>
            </a:r>
            <a:r>
              <a:rPr sz="1600" spc="-4" dirty="0">
                <a:solidFill>
                  <a:srgbClr val="000066"/>
                </a:solidFill>
                <a:cs typeface="Verdana"/>
              </a:rPr>
              <a:t>gate </a:t>
            </a:r>
            <a:r>
              <a:rPr sz="1600" spc="-552" dirty="0">
                <a:solidFill>
                  <a:srgbClr val="000066"/>
                </a:solidFill>
                <a:cs typeface="Verdana"/>
              </a:rPr>
              <a:t> </a:t>
            </a:r>
            <a:r>
              <a:rPr sz="1600" spc="-4" dirty="0">
                <a:solidFill>
                  <a:srgbClr val="000066"/>
                </a:solidFill>
                <a:cs typeface="Verdana"/>
              </a:rPr>
              <a:t>(</a:t>
            </a:r>
            <a:r>
              <a:rPr sz="1600" spc="-4" dirty="0">
                <a:solidFill>
                  <a:srgbClr val="D65700"/>
                </a:solidFill>
                <a:cs typeface="Verdana"/>
              </a:rPr>
              <a:t>10</a:t>
            </a:r>
            <a:r>
              <a:rPr sz="1600" spc="-6" baseline="25462" dirty="0">
                <a:solidFill>
                  <a:srgbClr val="E06C00"/>
                </a:solidFill>
                <a:cs typeface="Verdana"/>
              </a:rPr>
              <a:t>-9</a:t>
            </a:r>
            <a:r>
              <a:rPr sz="1600" spc="-4" dirty="0">
                <a:solidFill>
                  <a:srgbClr val="D65700"/>
                </a:solidFill>
                <a:cs typeface="Verdana"/>
              </a:rPr>
              <a:t>sec</a:t>
            </a:r>
            <a:r>
              <a:rPr sz="1600" spc="-4" dirty="0">
                <a:solidFill>
                  <a:srgbClr val="000066"/>
                </a:solidFill>
                <a:cs typeface="Verdana"/>
              </a:rPr>
              <a:t>),</a:t>
            </a:r>
            <a:r>
              <a:rPr sz="1600" spc="9" dirty="0">
                <a:solidFill>
                  <a:srgbClr val="000066"/>
                </a:solidFill>
                <a:cs typeface="Verdana"/>
              </a:rPr>
              <a:t> </a:t>
            </a:r>
            <a:r>
              <a:rPr sz="1600" spc="-4" dirty="0">
                <a:solidFill>
                  <a:srgbClr val="000066"/>
                </a:solidFill>
                <a:cs typeface="Verdana"/>
              </a:rPr>
              <a:t>however</a:t>
            </a:r>
            <a:r>
              <a:rPr sz="1600" spc="9" dirty="0">
                <a:solidFill>
                  <a:srgbClr val="000066"/>
                </a:solidFill>
                <a:cs typeface="Verdana"/>
              </a:rPr>
              <a:t> </a:t>
            </a:r>
            <a:r>
              <a:rPr sz="1600" spc="-4" dirty="0">
                <a:solidFill>
                  <a:srgbClr val="000066"/>
                </a:solidFill>
                <a:cs typeface="Verdana"/>
              </a:rPr>
              <a:t>the</a:t>
            </a:r>
            <a:r>
              <a:rPr sz="1600" spc="9" dirty="0">
                <a:solidFill>
                  <a:srgbClr val="000066"/>
                </a:solidFill>
                <a:cs typeface="Verdana"/>
              </a:rPr>
              <a:t> </a:t>
            </a:r>
            <a:r>
              <a:rPr sz="1600" dirty="0">
                <a:solidFill>
                  <a:srgbClr val="000066"/>
                </a:solidFill>
                <a:cs typeface="Verdana"/>
              </a:rPr>
              <a:t>massive</a:t>
            </a:r>
            <a:r>
              <a:rPr sz="1600" spc="9" dirty="0">
                <a:solidFill>
                  <a:srgbClr val="000066"/>
                </a:solidFill>
                <a:cs typeface="Verdana"/>
              </a:rPr>
              <a:t> </a:t>
            </a:r>
            <a:r>
              <a:rPr sz="1600" spc="-4" dirty="0">
                <a:solidFill>
                  <a:srgbClr val="000066"/>
                </a:solidFill>
                <a:cs typeface="Verdana"/>
              </a:rPr>
              <a:t>interconnection</a:t>
            </a:r>
            <a:r>
              <a:rPr sz="1600" spc="9" dirty="0">
                <a:solidFill>
                  <a:srgbClr val="000066"/>
                </a:solidFill>
                <a:cs typeface="Verdana"/>
              </a:rPr>
              <a:t> </a:t>
            </a:r>
            <a:r>
              <a:rPr sz="1600" spc="-4" dirty="0">
                <a:solidFill>
                  <a:srgbClr val="000066"/>
                </a:solidFill>
                <a:cs typeface="Verdana"/>
              </a:rPr>
              <a:t>between</a:t>
            </a:r>
            <a:r>
              <a:rPr sz="1600" spc="9" dirty="0">
                <a:solidFill>
                  <a:srgbClr val="000066"/>
                </a:solidFill>
                <a:cs typeface="Verdana"/>
              </a:rPr>
              <a:t> </a:t>
            </a:r>
            <a:r>
              <a:rPr sz="1600" spc="-4" dirty="0">
                <a:solidFill>
                  <a:srgbClr val="000066"/>
                </a:solidFill>
                <a:cs typeface="Verdana"/>
              </a:rPr>
              <a:t>neurons </a:t>
            </a:r>
            <a:r>
              <a:rPr sz="1600" dirty="0">
                <a:solidFill>
                  <a:srgbClr val="000066"/>
                </a:solidFill>
                <a:cs typeface="Verdana"/>
              </a:rPr>
              <a:t> make up </a:t>
            </a:r>
            <a:r>
              <a:rPr sz="1600" spc="-4" dirty="0">
                <a:solidFill>
                  <a:srgbClr val="000066"/>
                </a:solidFill>
                <a:cs typeface="Verdana"/>
              </a:rPr>
              <a:t>for	the comparably</a:t>
            </a:r>
            <a:r>
              <a:rPr sz="1600" dirty="0">
                <a:solidFill>
                  <a:srgbClr val="000066"/>
                </a:solidFill>
                <a:cs typeface="Verdana"/>
              </a:rPr>
              <a:t> </a:t>
            </a:r>
            <a:r>
              <a:rPr sz="1600" spc="-4" dirty="0">
                <a:solidFill>
                  <a:srgbClr val="000066"/>
                </a:solidFill>
                <a:cs typeface="Verdana"/>
              </a:rPr>
              <a:t>slow</a:t>
            </a:r>
            <a:r>
              <a:rPr sz="1600" dirty="0">
                <a:solidFill>
                  <a:srgbClr val="000066"/>
                </a:solidFill>
                <a:cs typeface="Verdana"/>
              </a:rPr>
              <a:t> </a:t>
            </a:r>
            <a:r>
              <a:rPr sz="1600" spc="-4" dirty="0">
                <a:solidFill>
                  <a:srgbClr val="000066"/>
                </a:solidFill>
                <a:cs typeface="Verdana"/>
              </a:rPr>
              <a:t>rate.</a:t>
            </a:r>
            <a:endParaRPr sz="1600" dirty="0">
              <a:cs typeface="Verdana"/>
            </a:endParaRPr>
          </a:p>
          <a:p>
            <a:pPr marL="728837" marR="72941" indent="-250734" algn="just">
              <a:lnSpc>
                <a:spcPts val="1768"/>
              </a:lnSpc>
              <a:spcBef>
                <a:spcPts val="354"/>
              </a:spcBef>
              <a:tabLst>
                <a:tab pos="734535" algn="l"/>
              </a:tabLst>
            </a:pPr>
            <a:r>
              <a:rPr sz="1600" dirty="0">
                <a:solidFill>
                  <a:srgbClr val="000066"/>
                </a:solidFill>
                <a:cs typeface="Verdana"/>
              </a:rPr>
              <a:t>–		</a:t>
            </a:r>
            <a:r>
              <a:rPr sz="1600" spc="-4" dirty="0">
                <a:solidFill>
                  <a:srgbClr val="000066"/>
                </a:solidFill>
                <a:cs typeface="Verdana"/>
              </a:rPr>
              <a:t>Complex</a:t>
            </a:r>
            <a:r>
              <a:rPr sz="1600" dirty="0">
                <a:solidFill>
                  <a:srgbClr val="000066"/>
                </a:solidFill>
                <a:cs typeface="Verdana"/>
              </a:rPr>
              <a:t> </a:t>
            </a:r>
            <a:r>
              <a:rPr sz="1600" spc="-4" dirty="0">
                <a:solidFill>
                  <a:srgbClr val="000066"/>
                </a:solidFill>
                <a:cs typeface="Verdana"/>
              </a:rPr>
              <a:t>perceptual</a:t>
            </a:r>
            <a:r>
              <a:rPr sz="1600" dirty="0">
                <a:solidFill>
                  <a:srgbClr val="000066"/>
                </a:solidFill>
                <a:cs typeface="Verdana"/>
              </a:rPr>
              <a:t> </a:t>
            </a:r>
            <a:r>
              <a:rPr sz="1600" spc="-4" dirty="0">
                <a:solidFill>
                  <a:srgbClr val="000066"/>
                </a:solidFill>
                <a:cs typeface="Verdana"/>
              </a:rPr>
              <a:t>decisions</a:t>
            </a:r>
            <a:r>
              <a:rPr sz="1600" dirty="0">
                <a:solidFill>
                  <a:srgbClr val="000066"/>
                </a:solidFill>
                <a:cs typeface="Verdana"/>
              </a:rPr>
              <a:t> are</a:t>
            </a:r>
            <a:r>
              <a:rPr sz="1600" spc="4" dirty="0">
                <a:solidFill>
                  <a:srgbClr val="000066"/>
                </a:solidFill>
                <a:cs typeface="Verdana"/>
              </a:rPr>
              <a:t> </a:t>
            </a:r>
            <a:r>
              <a:rPr sz="1600" dirty="0">
                <a:solidFill>
                  <a:srgbClr val="000066"/>
                </a:solidFill>
                <a:cs typeface="Verdana"/>
              </a:rPr>
              <a:t>arrived</a:t>
            </a:r>
            <a:r>
              <a:rPr sz="1600" spc="-4" dirty="0">
                <a:solidFill>
                  <a:srgbClr val="000066"/>
                </a:solidFill>
                <a:cs typeface="Verdana"/>
              </a:rPr>
              <a:t> </a:t>
            </a:r>
            <a:r>
              <a:rPr sz="1600" dirty="0">
                <a:solidFill>
                  <a:srgbClr val="000066"/>
                </a:solidFill>
                <a:cs typeface="Verdana"/>
              </a:rPr>
              <a:t>at</a:t>
            </a:r>
            <a:r>
              <a:rPr sz="1600" spc="-4" dirty="0">
                <a:solidFill>
                  <a:srgbClr val="000066"/>
                </a:solidFill>
                <a:cs typeface="Verdana"/>
              </a:rPr>
              <a:t> quickly</a:t>
            </a:r>
            <a:r>
              <a:rPr sz="1600" spc="4" dirty="0">
                <a:solidFill>
                  <a:srgbClr val="000066"/>
                </a:solidFill>
                <a:cs typeface="Verdana"/>
              </a:rPr>
              <a:t> </a:t>
            </a:r>
            <a:r>
              <a:rPr sz="1600" spc="-4" dirty="0">
                <a:solidFill>
                  <a:srgbClr val="000066"/>
                </a:solidFill>
                <a:cs typeface="Verdana"/>
              </a:rPr>
              <a:t>(within</a:t>
            </a:r>
            <a:r>
              <a:rPr sz="1600" dirty="0">
                <a:solidFill>
                  <a:srgbClr val="000066"/>
                </a:solidFill>
                <a:cs typeface="Verdana"/>
              </a:rPr>
              <a:t> a few </a:t>
            </a:r>
            <a:r>
              <a:rPr sz="1600" spc="-552" dirty="0">
                <a:solidFill>
                  <a:srgbClr val="000066"/>
                </a:solidFill>
                <a:cs typeface="Verdana"/>
              </a:rPr>
              <a:t> </a:t>
            </a:r>
            <a:r>
              <a:rPr sz="1600" spc="-4" dirty="0">
                <a:solidFill>
                  <a:srgbClr val="000066"/>
                </a:solidFill>
                <a:cs typeface="Verdana"/>
              </a:rPr>
              <a:t>hundred</a:t>
            </a:r>
            <a:r>
              <a:rPr sz="1600" spc="-9" dirty="0">
                <a:solidFill>
                  <a:srgbClr val="000066"/>
                </a:solidFill>
                <a:cs typeface="Verdana"/>
              </a:rPr>
              <a:t> </a:t>
            </a:r>
            <a:r>
              <a:rPr sz="1600" spc="-4" dirty="0">
                <a:solidFill>
                  <a:srgbClr val="000066"/>
                </a:solidFill>
                <a:cs typeface="Verdana"/>
              </a:rPr>
              <a:t>milliseconds)</a:t>
            </a:r>
            <a:endParaRPr sz="1600" dirty="0">
              <a:cs typeface="Verdana"/>
            </a:endParaRPr>
          </a:p>
          <a:p>
            <a:pPr algn="just">
              <a:spcBef>
                <a:spcPts val="4"/>
              </a:spcBef>
            </a:pPr>
            <a:endParaRPr sz="2000" dirty="0">
              <a:cs typeface="Verdana"/>
            </a:endParaRPr>
          </a:p>
          <a:p>
            <a:pPr marL="375530" marR="158988" indent="-307718" algn="just">
              <a:lnSpc>
                <a:spcPct val="90600"/>
              </a:lnSpc>
              <a:buClr>
                <a:srgbClr val="008080"/>
              </a:buClr>
              <a:buChar char="•"/>
              <a:tabLst>
                <a:tab pos="375530" algn="l"/>
                <a:tab pos="376100" algn="l"/>
              </a:tabLst>
            </a:pPr>
            <a:r>
              <a:rPr sz="1600" spc="-4" dirty="0">
                <a:solidFill>
                  <a:srgbClr val="009192"/>
                </a:solidFill>
                <a:cs typeface="Verdana"/>
              </a:rPr>
              <a:t>100-</a:t>
            </a:r>
            <a:r>
              <a:rPr sz="1600" spc="-4" dirty="0">
                <a:solidFill>
                  <a:srgbClr val="008080"/>
                </a:solidFill>
                <a:cs typeface="Verdana"/>
              </a:rPr>
              <a:t>Steps</a:t>
            </a:r>
            <a:r>
              <a:rPr sz="1600" spc="-9" dirty="0">
                <a:solidFill>
                  <a:srgbClr val="008080"/>
                </a:solidFill>
                <a:cs typeface="Verdana"/>
              </a:rPr>
              <a:t> </a:t>
            </a:r>
            <a:r>
              <a:rPr sz="1600" dirty="0">
                <a:solidFill>
                  <a:srgbClr val="008080"/>
                </a:solidFill>
                <a:cs typeface="Verdana"/>
              </a:rPr>
              <a:t>rule</a:t>
            </a:r>
            <a:r>
              <a:rPr sz="1600" dirty="0">
                <a:solidFill>
                  <a:srgbClr val="000066"/>
                </a:solidFill>
                <a:cs typeface="Verdana"/>
              </a:rPr>
              <a:t>: Since</a:t>
            </a:r>
            <a:r>
              <a:rPr sz="1600" spc="-4" dirty="0">
                <a:solidFill>
                  <a:srgbClr val="000066"/>
                </a:solidFill>
                <a:cs typeface="Verdana"/>
              </a:rPr>
              <a:t> individual</a:t>
            </a:r>
            <a:r>
              <a:rPr sz="1600" dirty="0">
                <a:solidFill>
                  <a:srgbClr val="000066"/>
                </a:solidFill>
                <a:cs typeface="Verdana"/>
              </a:rPr>
              <a:t> </a:t>
            </a:r>
            <a:r>
              <a:rPr sz="1600" spc="-4" dirty="0">
                <a:solidFill>
                  <a:srgbClr val="000066"/>
                </a:solidFill>
                <a:cs typeface="Verdana"/>
              </a:rPr>
              <a:t>neurons</a:t>
            </a:r>
            <a:r>
              <a:rPr sz="1600" dirty="0">
                <a:solidFill>
                  <a:srgbClr val="000066"/>
                </a:solidFill>
                <a:cs typeface="Verdana"/>
              </a:rPr>
              <a:t> </a:t>
            </a:r>
            <a:r>
              <a:rPr sz="1600" spc="-4" dirty="0">
                <a:solidFill>
                  <a:srgbClr val="000066"/>
                </a:solidFill>
                <a:cs typeface="Verdana"/>
              </a:rPr>
              <a:t>operate </a:t>
            </a:r>
            <a:r>
              <a:rPr sz="1600" dirty="0">
                <a:solidFill>
                  <a:srgbClr val="000066"/>
                </a:solidFill>
                <a:cs typeface="Verdana"/>
              </a:rPr>
              <a:t>in a few </a:t>
            </a:r>
            <a:r>
              <a:rPr sz="1600" spc="4" dirty="0">
                <a:solidFill>
                  <a:srgbClr val="000066"/>
                </a:solidFill>
                <a:cs typeface="Verdana"/>
              </a:rPr>
              <a:t> </a:t>
            </a:r>
            <a:r>
              <a:rPr sz="1600" spc="-4" dirty="0">
                <a:solidFill>
                  <a:srgbClr val="000066"/>
                </a:solidFill>
                <a:cs typeface="Verdana"/>
              </a:rPr>
              <a:t>milliseconds,</a:t>
            </a:r>
            <a:r>
              <a:rPr sz="1600" spc="4" dirty="0">
                <a:solidFill>
                  <a:srgbClr val="000066"/>
                </a:solidFill>
                <a:cs typeface="Verdana"/>
              </a:rPr>
              <a:t> </a:t>
            </a:r>
            <a:r>
              <a:rPr sz="1600" spc="-4" dirty="0">
                <a:solidFill>
                  <a:srgbClr val="000066"/>
                </a:solidFill>
                <a:cs typeface="Verdana"/>
              </a:rPr>
              <a:t>calculations</a:t>
            </a:r>
            <a:r>
              <a:rPr sz="1600" spc="9" dirty="0">
                <a:solidFill>
                  <a:srgbClr val="000066"/>
                </a:solidFill>
                <a:cs typeface="Verdana"/>
              </a:rPr>
              <a:t> </a:t>
            </a:r>
            <a:r>
              <a:rPr sz="1600" spc="-4" dirty="0">
                <a:solidFill>
                  <a:srgbClr val="000066"/>
                </a:solidFill>
                <a:cs typeface="Verdana"/>
              </a:rPr>
              <a:t>do</a:t>
            </a:r>
            <a:r>
              <a:rPr sz="1600" spc="4" dirty="0">
                <a:solidFill>
                  <a:srgbClr val="000066"/>
                </a:solidFill>
                <a:cs typeface="Verdana"/>
              </a:rPr>
              <a:t> </a:t>
            </a:r>
            <a:r>
              <a:rPr sz="1600" spc="-4" dirty="0">
                <a:solidFill>
                  <a:srgbClr val="000066"/>
                </a:solidFill>
                <a:cs typeface="Verdana"/>
              </a:rPr>
              <a:t>not</a:t>
            </a:r>
            <a:r>
              <a:rPr sz="1600" spc="4" dirty="0">
                <a:solidFill>
                  <a:srgbClr val="000066"/>
                </a:solidFill>
                <a:cs typeface="Verdana"/>
              </a:rPr>
              <a:t> </a:t>
            </a:r>
            <a:r>
              <a:rPr sz="1600" spc="-4" dirty="0">
                <a:solidFill>
                  <a:srgbClr val="000066"/>
                </a:solidFill>
                <a:cs typeface="Verdana"/>
              </a:rPr>
              <a:t>involve</a:t>
            </a:r>
            <a:r>
              <a:rPr sz="1600" spc="9" dirty="0">
                <a:solidFill>
                  <a:srgbClr val="000066"/>
                </a:solidFill>
                <a:cs typeface="Verdana"/>
              </a:rPr>
              <a:t> </a:t>
            </a:r>
            <a:r>
              <a:rPr sz="1600" spc="-4" dirty="0">
                <a:solidFill>
                  <a:srgbClr val="000066"/>
                </a:solidFill>
                <a:cs typeface="Verdana"/>
              </a:rPr>
              <a:t>more</a:t>
            </a:r>
            <a:r>
              <a:rPr sz="1600" spc="13" dirty="0">
                <a:solidFill>
                  <a:srgbClr val="000066"/>
                </a:solidFill>
                <a:cs typeface="Verdana"/>
              </a:rPr>
              <a:t> </a:t>
            </a:r>
            <a:r>
              <a:rPr sz="1600" spc="-4" dirty="0">
                <a:solidFill>
                  <a:srgbClr val="000066"/>
                </a:solidFill>
                <a:cs typeface="Verdana"/>
              </a:rPr>
              <a:t>than</a:t>
            </a:r>
            <a:r>
              <a:rPr sz="1600" spc="9" dirty="0">
                <a:solidFill>
                  <a:srgbClr val="000066"/>
                </a:solidFill>
                <a:cs typeface="Verdana"/>
              </a:rPr>
              <a:t> </a:t>
            </a:r>
            <a:r>
              <a:rPr sz="1600" spc="-4" dirty="0">
                <a:solidFill>
                  <a:srgbClr val="008080"/>
                </a:solidFill>
                <a:cs typeface="Verdana"/>
              </a:rPr>
              <a:t>about</a:t>
            </a:r>
            <a:r>
              <a:rPr sz="1600" spc="4" dirty="0">
                <a:solidFill>
                  <a:srgbClr val="008080"/>
                </a:solidFill>
                <a:cs typeface="Verdana"/>
              </a:rPr>
              <a:t> </a:t>
            </a:r>
            <a:r>
              <a:rPr sz="1600" spc="-4" dirty="0">
                <a:solidFill>
                  <a:srgbClr val="008080"/>
                </a:solidFill>
                <a:cs typeface="Verdana"/>
              </a:rPr>
              <a:t>100</a:t>
            </a:r>
            <a:r>
              <a:rPr sz="1600" spc="9" dirty="0">
                <a:solidFill>
                  <a:srgbClr val="008080"/>
                </a:solidFill>
                <a:cs typeface="Verdana"/>
              </a:rPr>
              <a:t> </a:t>
            </a:r>
            <a:r>
              <a:rPr sz="1600" spc="-4" dirty="0">
                <a:solidFill>
                  <a:srgbClr val="008080"/>
                </a:solidFill>
                <a:cs typeface="Verdana"/>
              </a:rPr>
              <a:t>serial </a:t>
            </a:r>
            <a:r>
              <a:rPr sz="1600" spc="-556" dirty="0">
                <a:solidFill>
                  <a:srgbClr val="008080"/>
                </a:solidFill>
                <a:cs typeface="Verdana"/>
              </a:rPr>
              <a:t> </a:t>
            </a:r>
            <a:r>
              <a:rPr sz="1600" spc="-4" dirty="0">
                <a:solidFill>
                  <a:srgbClr val="008080"/>
                </a:solidFill>
                <a:cs typeface="Verdana"/>
              </a:rPr>
              <a:t>steps</a:t>
            </a:r>
            <a:r>
              <a:rPr sz="1600" dirty="0">
                <a:solidFill>
                  <a:srgbClr val="008080"/>
                </a:solidFill>
                <a:cs typeface="Verdana"/>
              </a:rPr>
              <a:t> </a:t>
            </a:r>
            <a:r>
              <a:rPr sz="1600" dirty="0">
                <a:solidFill>
                  <a:srgbClr val="000066"/>
                </a:solidFill>
                <a:cs typeface="Verdana"/>
              </a:rPr>
              <a:t>and </a:t>
            </a:r>
            <a:r>
              <a:rPr sz="1600" spc="-4" dirty="0">
                <a:solidFill>
                  <a:srgbClr val="000066"/>
                </a:solidFill>
                <a:cs typeface="Verdana"/>
              </a:rPr>
              <a:t>the</a:t>
            </a:r>
            <a:r>
              <a:rPr sz="1600" spc="4" dirty="0">
                <a:solidFill>
                  <a:srgbClr val="000066"/>
                </a:solidFill>
                <a:cs typeface="Verdana"/>
              </a:rPr>
              <a:t> </a:t>
            </a:r>
            <a:r>
              <a:rPr sz="1600" spc="-4" dirty="0">
                <a:solidFill>
                  <a:srgbClr val="000066"/>
                </a:solidFill>
                <a:cs typeface="Verdana"/>
              </a:rPr>
              <a:t>information</a:t>
            </a:r>
            <a:r>
              <a:rPr sz="1600" spc="4" dirty="0">
                <a:solidFill>
                  <a:srgbClr val="000066"/>
                </a:solidFill>
                <a:cs typeface="Verdana"/>
              </a:rPr>
              <a:t> </a:t>
            </a:r>
            <a:r>
              <a:rPr sz="1600" spc="-4" dirty="0">
                <a:solidFill>
                  <a:srgbClr val="000066"/>
                </a:solidFill>
                <a:cs typeface="Verdana"/>
              </a:rPr>
              <a:t>sent from</a:t>
            </a:r>
            <a:r>
              <a:rPr sz="1600" spc="4" dirty="0">
                <a:solidFill>
                  <a:srgbClr val="000066"/>
                </a:solidFill>
                <a:cs typeface="Verdana"/>
              </a:rPr>
              <a:t> </a:t>
            </a:r>
            <a:r>
              <a:rPr sz="1600" spc="-4" dirty="0">
                <a:solidFill>
                  <a:srgbClr val="000066"/>
                </a:solidFill>
                <a:cs typeface="Verdana"/>
              </a:rPr>
              <a:t>one</a:t>
            </a:r>
            <a:r>
              <a:rPr sz="1600" spc="4" dirty="0">
                <a:solidFill>
                  <a:srgbClr val="000066"/>
                </a:solidFill>
                <a:cs typeface="Verdana"/>
              </a:rPr>
              <a:t> </a:t>
            </a:r>
            <a:r>
              <a:rPr sz="1600" spc="-4" dirty="0">
                <a:solidFill>
                  <a:srgbClr val="000066"/>
                </a:solidFill>
                <a:cs typeface="Verdana"/>
              </a:rPr>
              <a:t>neuron</a:t>
            </a:r>
            <a:r>
              <a:rPr sz="1600" spc="4" dirty="0">
                <a:solidFill>
                  <a:srgbClr val="000066"/>
                </a:solidFill>
                <a:cs typeface="Verdana"/>
              </a:rPr>
              <a:t> </a:t>
            </a:r>
            <a:r>
              <a:rPr sz="1600" spc="-4" dirty="0">
                <a:solidFill>
                  <a:srgbClr val="000066"/>
                </a:solidFill>
                <a:cs typeface="Verdana"/>
              </a:rPr>
              <a:t>to another</a:t>
            </a:r>
            <a:r>
              <a:rPr sz="1600" spc="4" dirty="0">
                <a:solidFill>
                  <a:srgbClr val="000066"/>
                </a:solidFill>
                <a:cs typeface="Verdana"/>
              </a:rPr>
              <a:t> </a:t>
            </a:r>
            <a:r>
              <a:rPr sz="1600" dirty="0">
                <a:solidFill>
                  <a:srgbClr val="000066"/>
                </a:solidFill>
                <a:cs typeface="Verdana"/>
              </a:rPr>
              <a:t>is</a:t>
            </a:r>
            <a:r>
              <a:rPr sz="1600" spc="4" dirty="0">
                <a:solidFill>
                  <a:srgbClr val="000066"/>
                </a:solidFill>
                <a:cs typeface="Verdana"/>
              </a:rPr>
              <a:t> </a:t>
            </a:r>
            <a:r>
              <a:rPr sz="1600" dirty="0">
                <a:solidFill>
                  <a:srgbClr val="000066"/>
                </a:solidFill>
                <a:cs typeface="Verdana"/>
              </a:rPr>
              <a:t>very </a:t>
            </a:r>
            <a:r>
              <a:rPr sz="1600" spc="4" dirty="0">
                <a:solidFill>
                  <a:srgbClr val="000066"/>
                </a:solidFill>
                <a:cs typeface="Verdana"/>
              </a:rPr>
              <a:t> </a:t>
            </a:r>
            <a:r>
              <a:rPr sz="1600" spc="-4" dirty="0">
                <a:solidFill>
                  <a:srgbClr val="000066"/>
                </a:solidFill>
                <a:cs typeface="Verdana"/>
              </a:rPr>
              <a:t>small </a:t>
            </a:r>
            <a:r>
              <a:rPr sz="1600" dirty="0">
                <a:solidFill>
                  <a:srgbClr val="000066"/>
                </a:solidFill>
                <a:cs typeface="Verdana"/>
              </a:rPr>
              <a:t>(a few </a:t>
            </a:r>
            <a:r>
              <a:rPr sz="1600" spc="-4" dirty="0">
                <a:solidFill>
                  <a:srgbClr val="000066"/>
                </a:solidFill>
                <a:cs typeface="Verdana"/>
              </a:rPr>
              <a:t>bits)</a:t>
            </a:r>
            <a:endParaRPr sz="1600" dirty="0">
              <a:cs typeface="Verdana"/>
            </a:endParaRPr>
          </a:p>
          <a:p>
            <a:pPr algn="just">
              <a:spcBef>
                <a:spcPts val="4"/>
              </a:spcBef>
              <a:buChar char="•"/>
            </a:pPr>
            <a:endParaRPr sz="2100" dirty="0">
              <a:cs typeface="Verdana"/>
            </a:endParaRPr>
          </a:p>
          <a:p>
            <a:pPr marL="375530" marR="82058" indent="-307718" algn="just">
              <a:lnSpc>
                <a:spcPct val="89500"/>
              </a:lnSpc>
              <a:buChar char="•"/>
              <a:tabLst>
                <a:tab pos="375530" algn="l"/>
                <a:tab pos="376100" algn="l"/>
              </a:tabLst>
            </a:pPr>
            <a:r>
              <a:rPr sz="1600" spc="-4" dirty="0">
                <a:solidFill>
                  <a:srgbClr val="CC3300"/>
                </a:solidFill>
                <a:cs typeface="Verdana"/>
              </a:rPr>
              <a:t>Plasticity</a:t>
            </a:r>
            <a:r>
              <a:rPr sz="1600" spc="-4" dirty="0">
                <a:solidFill>
                  <a:srgbClr val="000066"/>
                </a:solidFill>
                <a:cs typeface="Verdana"/>
              </a:rPr>
              <a:t>:</a:t>
            </a:r>
            <a:r>
              <a:rPr sz="1600" dirty="0">
                <a:solidFill>
                  <a:srgbClr val="000066"/>
                </a:solidFill>
                <a:cs typeface="Verdana"/>
              </a:rPr>
              <a:t> </a:t>
            </a:r>
            <a:r>
              <a:rPr sz="1600" spc="-4" dirty="0">
                <a:solidFill>
                  <a:srgbClr val="000066"/>
                </a:solidFill>
                <a:cs typeface="Verdana"/>
              </a:rPr>
              <a:t>Some</a:t>
            </a:r>
            <a:r>
              <a:rPr sz="1600" spc="4" dirty="0">
                <a:solidFill>
                  <a:srgbClr val="000066"/>
                </a:solidFill>
                <a:cs typeface="Verdana"/>
              </a:rPr>
              <a:t> </a:t>
            </a:r>
            <a:r>
              <a:rPr sz="1600" spc="-4" dirty="0">
                <a:solidFill>
                  <a:srgbClr val="000066"/>
                </a:solidFill>
                <a:cs typeface="Verdana"/>
              </a:rPr>
              <a:t>of</a:t>
            </a:r>
            <a:r>
              <a:rPr sz="1600" dirty="0">
                <a:solidFill>
                  <a:srgbClr val="000066"/>
                </a:solidFill>
                <a:cs typeface="Verdana"/>
              </a:rPr>
              <a:t> </a:t>
            </a:r>
            <a:r>
              <a:rPr sz="1600" spc="-4" dirty="0">
                <a:solidFill>
                  <a:srgbClr val="000066"/>
                </a:solidFill>
                <a:cs typeface="Verdana"/>
              </a:rPr>
              <a:t>the</a:t>
            </a:r>
            <a:r>
              <a:rPr sz="1600" spc="4" dirty="0">
                <a:solidFill>
                  <a:srgbClr val="000066"/>
                </a:solidFill>
                <a:cs typeface="Verdana"/>
              </a:rPr>
              <a:t> </a:t>
            </a:r>
            <a:r>
              <a:rPr sz="1600" dirty="0">
                <a:solidFill>
                  <a:srgbClr val="000066"/>
                </a:solidFill>
                <a:cs typeface="Verdana"/>
              </a:rPr>
              <a:t>neural </a:t>
            </a:r>
            <a:r>
              <a:rPr sz="1600" spc="-4" dirty="0">
                <a:solidFill>
                  <a:srgbClr val="000066"/>
                </a:solidFill>
                <a:cs typeface="Verdana"/>
              </a:rPr>
              <a:t>structure</a:t>
            </a:r>
            <a:r>
              <a:rPr sz="1600" spc="4" dirty="0">
                <a:solidFill>
                  <a:srgbClr val="000066"/>
                </a:solidFill>
                <a:cs typeface="Verdana"/>
              </a:rPr>
              <a:t> </a:t>
            </a:r>
            <a:r>
              <a:rPr sz="1600" spc="-4" dirty="0">
                <a:solidFill>
                  <a:srgbClr val="000066"/>
                </a:solidFill>
                <a:cs typeface="Verdana"/>
              </a:rPr>
              <a:t>of</a:t>
            </a:r>
            <a:r>
              <a:rPr sz="1600" spc="4" dirty="0">
                <a:solidFill>
                  <a:srgbClr val="000066"/>
                </a:solidFill>
                <a:cs typeface="Verdana"/>
              </a:rPr>
              <a:t> </a:t>
            </a:r>
            <a:r>
              <a:rPr sz="1600" spc="-4" dirty="0">
                <a:solidFill>
                  <a:srgbClr val="000066"/>
                </a:solidFill>
                <a:cs typeface="Verdana"/>
              </a:rPr>
              <a:t>the</a:t>
            </a:r>
            <a:r>
              <a:rPr sz="1600" dirty="0">
                <a:solidFill>
                  <a:srgbClr val="000066"/>
                </a:solidFill>
                <a:cs typeface="Verdana"/>
              </a:rPr>
              <a:t> </a:t>
            </a:r>
            <a:r>
              <a:rPr sz="1600" spc="-4" dirty="0">
                <a:solidFill>
                  <a:srgbClr val="000066"/>
                </a:solidFill>
                <a:cs typeface="Verdana"/>
              </a:rPr>
              <a:t>brain</a:t>
            </a:r>
            <a:r>
              <a:rPr sz="1600" spc="4" dirty="0">
                <a:solidFill>
                  <a:srgbClr val="000066"/>
                </a:solidFill>
                <a:cs typeface="Verdana"/>
              </a:rPr>
              <a:t> </a:t>
            </a:r>
            <a:r>
              <a:rPr sz="1600" dirty="0">
                <a:solidFill>
                  <a:srgbClr val="000066"/>
                </a:solidFill>
                <a:cs typeface="Verdana"/>
              </a:rPr>
              <a:t>is </a:t>
            </a:r>
            <a:r>
              <a:rPr sz="1600" spc="-4" dirty="0">
                <a:solidFill>
                  <a:srgbClr val="000066"/>
                </a:solidFill>
                <a:cs typeface="Verdana"/>
              </a:rPr>
              <a:t>present</a:t>
            </a:r>
            <a:r>
              <a:rPr sz="1600" dirty="0">
                <a:solidFill>
                  <a:srgbClr val="000066"/>
                </a:solidFill>
                <a:cs typeface="Verdana"/>
              </a:rPr>
              <a:t> at </a:t>
            </a:r>
            <a:r>
              <a:rPr sz="1600" spc="4" dirty="0">
                <a:solidFill>
                  <a:srgbClr val="000066"/>
                </a:solidFill>
                <a:cs typeface="Verdana"/>
              </a:rPr>
              <a:t> </a:t>
            </a:r>
            <a:r>
              <a:rPr sz="1600" spc="-4" dirty="0">
                <a:solidFill>
                  <a:srgbClr val="000066"/>
                </a:solidFill>
                <a:cs typeface="Verdana"/>
              </a:rPr>
              <a:t>birth, </a:t>
            </a:r>
            <a:r>
              <a:rPr sz="1600" dirty="0">
                <a:solidFill>
                  <a:srgbClr val="CC3300"/>
                </a:solidFill>
                <a:cs typeface="Verdana"/>
              </a:rPr>
              <a:t>while </a:t>
            </a:r>
            <a:r>
              <a:rPr sz="1600" spc="-4" dirty="0">
                <a:solidFill>
                  <a:srgbClr val="CC3300"/>
                </a:solidFill>
                <a:cs typeface="Verdana"/>
              </a:rPr>
              <a:t>other</a:t>
            </a:r>
            <a:r>
              <a:rPr sz="1600" dirty="0">
                <a:solidFill>
                  <a:srgbClr val="CC3300"/>
                </a:solidFill>
                <a:cs typeface="Verdana"/>
              </a:rPr>
              <a:t> </a:t>
            </a:r>
            <a:r>
              <a:rPr sz="1600" spc="-4" dirty="0">
                <a:solidFill>
                  <a:srgbClr val="CC3300"/>
                </a:solidFill>
                <a:cs typeface="Verdana"/>
              </a:rPr>
              <a:t>parts</a:t>
            </a:r>
            <a:r>
              <a:rPr sz="1600" dirty="0">
                <a:solidFill>
                  <a:srgbClr val="CC3300"/>
                </a:solidFill>
                <a:cs typeface="Verdana"/>
              </a:rPr>
              <a:t> are </a:t>
            </a:r>
            <a:r>
              <a:rPr sz="1600" spc="-4" dirty="0">
                <a:solidFill>
                  <a:srgbClr val="CC3300"/>
                </a:solidFill>
                <a:cs typeface="Verdana"/>
              </a:rPr>
              <a:t>developed through</a:t>
            </a:r>
            <a:r>
              <a:rPr sz="1600" dirty="0">
                <a:solidFill>
                  <a:srgbClr val="CC3300"/>
                </a:solidFill>
                <a:cs typeface="Verdana"/>
              </a:rPr>
              <a:t> learning</a:t>
            </a:r>
            <a:r>
              <a:rPr sz="1600" dirty="0">
                <a:solidFill>
                  <a:srgbClr val="000066"/>
                </a:solidFill>
                <a:cs typeface="Verdana"/>
              </a:rPr>
              <a:t>, </a:t>
            </a:r>
            <a:r>
              <a:rPr sz="1600" spc="-4" dirty="0">
                <a:solidFill>
                  <a:srgbClr val="000066"/>
                </a:solidFill>
                <a:cs typeface="Verdana"/>
              </a:rPr>
              <a:t>especially</a:t>
            </a:r>
            <a:r>
              <a:rPr sz="1600" dirty="0">
                <a:solidFill>
                  <a:srgbClr val="000066"/>
                </a:solidFill>
                <a:cs typeface="Verdana"/>
              </a:rPr>
              <a:t> in </a:t>
            </a:r>
            <a:r>
              <a:rPr sz="1600" spc="-552" dirty="0">
                <a:solidFill>
                  <a:srgbClr val="000066"/>
                </a:solidFill>
                <a:cs typeface="Verdana"/>
              </a:rPr>
              <a:t> </a:t>
            </a:r>
            <a:r>
              <a:rPr sz="1600" dirty="0">
                <a:solidFill>
                  <a:srgbClr val="000066"/>
                </a:solidFill>
                <a:cs typeface="Verdana"/>
              </a:rPr>
              <a:t>early </a:t>
            </a:r>
            <a:r>
              <a:rPr sz="1600" spc="-4" dirty="0">
                <a:solidFill>
                  <a:srgbClr val="000066"/>
                </a:solidFill>
                <a:cs typeface="Verdana"/>
              </a:rPr>
              <a:t>stages</a:t>
            </a:r>
            <a:r>
              <a:rPr sz="1600" dirty="0">
                <a:solidFill>
                  <a:srgbClr val="000066"/>
                </a:solidFill>
                <a:cs typeface="Verdana"/>
              </a:rPr>
              <a:t> </a:t>
            </a:r>
            <a:r>
              <a:rPr sz="1600" spc="-4" dirty="0">
                <a:solidFill>
                  <a:srgbClr val="000066"/>
                </a:solidFill>
                <a:cs typeface="Verdana"/>
              </a:rPr>
              <a:t>of</a:t>
            </a:r>
            <a:r>
              <a:rPr sz="1600" dirty="0">
                <a:solidFill>
                  <a:srgbClr val="000066"/>
                </a:solidFill>
                <a:cs typeface="Verdana"/>
              </a:rPr>
              <a:t> life, </a:t>
            </a:r>
            <a:r>
              <a:rPr sz="1600" spc="-4" dirty="0">
                <a:solidFill>
                  <a:srgbClr val="000066"/>
                </a:solidFill>
                <a:cs typeface="Verdana"/>
              </a:rPr>
              <a:t>to adapt to</a:t>
            </a:r>
            <a:r>
              <a:rPr sz="1600" dirty="0">
                <a:solidFill>
                  <a:srgbClr val="000066"/>
                </a:solidFill>
                <a:cs typeface="Verdana"/>
              </a:rPr>
              <a:t> </a:t>
            </a:r>
            <a:r>
              <a:rPr sz="1600" spc="-4" dirty="0">
                <a:solidFill>
                  <a:srgbClr val="000066"/>
                </a:solidFill>
                <a:cs typeface="Verdana"/>
              </a:rPr>
              <a:t>the</a:t>
            </a:r>
            <a:r>
              <a:rPr sz="1600" dirty="0">
                <a:solidFill>
                  <a:srgbClr val="000066"/>
                </a:solidFill>
                <a:cs typeface="Verdana"/>
              </a:rPr>
              <a:t> </a:t>
            </a:r>
            <a:r>
              <a:rPr sz="1600" spc="-4" dirty="0">
                <a:solidFill>
                  <a:srgbClr val="000066"/>
                </a:solidFill>
                <a:cs typeface="Verdana"/>
              </a:rPr>
              <a:t>environment </a:t>
            </a:r>
            <a:r>
              <a:rPr sz="1600" dirty="0">
                <a:solidFill>
                  <a:srgbClr val="000066"/>
                </a:solidFill>
                <a:cs typeface="Verdana"/>
              </a:rPr>
              <a:t>(new </a:t>
            </a:r>
            <a:r>
              <a:rPr sz="1600" spc="-4" dirty="0">
                <a:solidFill>
                  <a:srgbClr val="000066"/>
                </a:solidFill>
                <a:cs typeface="Verdana"/>
              </a:rPr>
              <a:t>inputs).</a:t>
            </a:r>
            <a:endParaRPr sz="1600" dirty="0">
              <a:cs typeface="Verdana"/>
            </a:endParaRPr>
          </a:p>
        </p:txBody>
      </p:sp>
    </p:spTree>
    <p:extLst>
      <p:ext uri="{BB962C8B-B14F-4D97-AF65-F5344CB8AC3E}">
        <p14:creationId xmlns:p14="http://schemas.microsoft.com/office/powerpoint/2010/main" val="22291489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5149" y="592927"/>
            <a:ext cx="5184305" cy="473173"/>
          </a:xfrm>
          <a:prstGeom prst="rect">
            <a:avLst/>
          </a:prstGeom>
        </p:spPr>
        <p:txBody>
          <a:bodyPr vert="horz" wrap="square" lIns="0" tIns="11397" rIns="0" bIns="0" rtlCol="0">
            <a:spAutoFit/>
          </a:bodyPr>
          <a:lstStyle/>
          <a:p>
            <a:pPr marL="11397">
              <a:spcBef>
                <a:spcPts val="90"/>
              </a:spcBef>
            </a:pPr>
            <a:r>
              <a:rPr spc="-4" dirty="0"/>
              <a:t>Biological</a:t>
            </a:r>
            <a:r>
              <a:rPr spc="-45" dirty="0"/>
              <a:t> </a:t>
            </a:r>
            <a:r>
              <a:rPr spc="-4" dirty="0"/>
              <a:t>Neuron</a:t>
            </a:r>
          </a:p>
        </p:txBody>
      </p:sp>
      <p:sp>
        <p:nvSpPr>
          <p:cNvPr id="3" name="object 3"/>
          <p:cNvSpPr txBox="1"/>
          <p:nvPr/>
        </p:nvSpPr>
        <p:spPr>
          <a:xfrm>
            <a:off x="765149" y="2133600"/>
            <a:ext cx="7588826" cy="2247559"/>
          </a:xfrm>
          <a:prstGeom prst="rect">
            <a:avLst/>
          </a:prstGeom>
        </p:spPr>
        <p:txBody>
          <a:bodyPr vert="horz" wrap="square" lIns="0" tIns="37040" rIns="0" bIns="0" rtlCol="0">
            <a:spAutoFit/>
          </a:bodyPr>
          <a:lstStyle/>
          <a:p>
            <a:pPr marL="318546" marR="61544" indent="-307718" algn="just">
              <a:lnSpc>
                <a:spcPct val="109400"/>
              </a:lnSpc>
              <a:spcBef>
                <a:spcPts val="292"/>
              </a:spcBef>
            </a:pPr>
            <a:r>
              <a:rPr sz="2200" dirty="0">
                <a:cs typeface="Verdana"/>
              </a:rPr>
              <a:t>A </a:t>
            </a:r>
            <a:r>
              <a:rPr sz="2200" spc="-4" dirty="0">
                <a:cs typeface="Verdana"/>
              </a:rPr>
              <a:t>variety</a:t>
            </a:r>
            <a:r>
              <a:rPr sz="2200" dirty="0">
                <a:cs typeface="Verdana"/>
              </a:rPr>
              <a:t> </a:t>
            </a:r>
            <a:r>
              <a:rPr sz="2200" spc="-4" dirty="0">
                <a:cs typeface="Verdana"/>
              </a:rPr>
              <a:t>of</a:t>
            </a:r>
            <a:r>
              <a:rPr sz="2200" spc="4" dirty="0">
                <a:cs typeface="Verdana"/>
              </a:rPr>
              <a:t> </a:t>
            </a:r>
            <a:r>
              <a:rPr sz="2200" spc="-4" dirty="0">
                <a:cs typeface="Verdana"/>
              </a:rPr>
              <a:t>different</a:t>
            </a:r>
            <a:r>
              <a:rPr sz="2200" dirty="0">
                <a:cs typeface="Verdana"/>
              </a:rPr>
              <a:t> </a:t>
            </a:r>
            <a:r>
              <a:rPr sz="2200" spc="-4" dirty="0">
                <a:cs typeface="Verdana"/>
              </a:rPr>
              <a:t>neurons</a:t>
            </a:r>
            <a:r>
              <a:rPr sz="2200" dirty="0">
                <a:cs typeface="Verdana"/>
              </a:rPr>
              <a:t> exist</a:t>
            </a:r>
            <a:r>
              <a:rPr sz="2200" spc="4" dirty="0">
                <a:cs typeface="Verdana"/>
              </a:rPr>
              <a:t> </a:t>
            </a:r>
            <a:r>
              <a:rPr sz="2200" spc="-4" dirty="0" smtClean="0">
                <a:cs typeface="Verdana"/>
              </a:rPr>
              <a:t>with</a:t>
            </a:r>
            <a:r>
              <a:rPr sz="2200" spc="9" dirty="0" smtClean="0">
                <a:cs typeface="Verdana"/>
              </a:rPr>
              <a:t> </a:t>
            </a:r>
            <a:r>
              <a:rPr sz="2200" spc="-4" dirty="0">
                <a:cs typeface="Verdana"/>
              </a:rPr>
              <a:t>different </a:t>
            </a:r>
            <a:r>
              <a:rPr sz="2200" spc="-745" dirty="0">
                <a:cs typeface="Verdana"/>
              </a:rPr>
              <a:t> </a:t>
            </a:r>
            <a:r>
              <a:rPr sz="2200" spc="-4" dirty="0">
                <a:cs typeface="Verdana"/>
              </a:rPr>
              <a:t>branching</a:t>
            </a:r>
            <a:r>
              <a:rPr sz="2200" spc="-9" dirty="0">
                <a:cs typeface="Verdana"/>
              </a:rPr>
              <a:t> </a:t>
            </a:r>
            <a:r>
              <a:rPr sz="2200" spc="-4" dirty="0">
                <a:cs typeface="Verdana"/>
              </a:rPr>
              <a:t>structures.</a:t>
            </a:r>
            <a:endParaRPr sz="2200" dirty="0">
              <a:cs typeface="Verdana"/>
            </a:endParaRPr>
          </a:p>
          <a:p>
            <a:pPr algn="just">
              <a:spcBef>
                <a:spcPts val="9"/>
              </a:spcBef>
            </a:pPr>
            <a:endParaRPr sz="2900" dirty="0">
              <a:cs typeface="Verdana"/>
            </a:endParaRPr>
          </a:p>
          <a:p>
            <a:pPr marL="318546" marR="4559" indent="-307718" algn="just">
              <a:lnSpc>
                <a:spcPct val="101099"/>
              </a:lnSpc>
              <a:spcBef>
                <a:spcPts val="4"/>
              </a:spcBef>
            </a:pPr>
            <a:r>
              <a:rPr sz="2200" dirty="0">
                <a:cs typeface="Verdana"/>
              </a:rPr>
              <a:t>The </a:t>
            </a:r>
            <a:r>
              <a:rPr sz="2200" spc="-4" dirty="0">
                <a:cs typeface="Verdana"/>
              </a:rPr>
              <a:t>connections</a:t>
            </a:r>
            <a:r>
              <a:rPr sz="2200" dirty="0">
                <a:cs typeface="Verdana"/>
              </a:rPr>
              <a:t> </a:t>
            </a:r>
            <a:r>
              <a:rPr sz="2200" spc="-4" dirty="0">
                <a:cs typeface="Verdana"/>
              </a:rPr>
              <a:t>of</a:t>
            </a:r>
            <a:r>
              <a:rPr sz="2200" dirty="0">
                <a:cs typeface="Verdana"/>
              </a:rPr>
              <a:t> </a:t>
            </a:r>
            <a:r>
              <a:rPr sz="2200" spc="-4" dirty="0">
                <a:cs typeface="Verdana"/>
              </a:rPr>
              <a:t>the</a:t>
            </a:r>
            <a:r>
              <a:rPr sz="2200" spc="4" dirty="0">
                <a:cs typeface="Verdana"/>
              </a:rPr>
              <a:t> </a:t>
            </a:r>
            <a:r>
              <a:rPr sz="2200" spc="-4" dirty="0">
                <a:cs typeface="Verdana"/>
              </a:rPr>
              <a:t>network</a:t>
            </a:r>
            <a:r>
              <a:rPr sz="2200" dirty="0">
                <a:cs typeface="Verdana"/>
              </a:rPr>
              <a:t> and</a:t>
            </a:r>
            <a:r>
              <a:rPr sz="2200" spc="-4" dirty="0">
                <a:cs typeface="Verdana"/>
              </a:rPr>
              <a:t> the</a:t>
            </a:r>
            <a:r>
              <a:rPr sz="2200" dirty="0">
                <a:cs typeface="Verdana"/>
              </a:rPr>
              <a:t> </a:t>
            </a:r>
            <a:r>
              <a:rPr sz="2200" spc="-4" dirty="0">
                <a:cs typeface="Verdana"/>
              </a:rPr>
              <a:t>strengths</a:t>
            </a:r>
            <a:r>
              <a:rPr sz="2200" spc="4" dirty="0">
                <a:cs typeface="Verdana"/>
              </a:rPr>
              <a:t> </a:t>
            </a:r>
            <a:r>
              <a:rPr sz="2200" spc="-4" dirty="0">
                <a:cs typeface="Verdana"/>
              </a:rPr>
              <a:t>of </a:t>
            </a:r>
            <a:r>
              <a:rPr sz="2200" dirty="0">
                <a:cs typeface="Verdana"/>
              </a:rPr>
              <a:t> </a:t>
            </a:r>
            <a:r>
              <a:rPr sz="2200" spc="-4" dirty="0">
                <a:cs typeface="Verdana"/>
              </a:rPr>
              <a:t>the</a:t>
            </a:r>
            <a:r>
              <a:rPr sz="2200" spc="4" dirty="0">
                <a:cs typeface="Verdana"/>
              </a:rPr>
              <a:t> </a:t>
            </a:r>
            <a:r>
              <a:rPr sz="2200" spc="-4" dirty="0">
                <a:cs typeface="Verdana"/>
              </a:rPr>
              <a:t>individual</a:t>
            </a:r>
            <a:r>
              <a:rPr sz="2200" spc="4" dirty="0">
                <a:cs typeface="Verdana"/>
              </a:rPr>
              <a:t> </a:t>
            </a:r>
            <a:r>
              <a:rPr sz="2200" spc="-4" dirty="0">
                <a:cs typeface="Verdana"/>
              </a:rPr>
              <a:t>synapses</a:t>
            </a:r>
            <a:r>
              <a:rPr sz="2200" spc="4" dirty="0">
                <a:cs typeface="Verdana"/>
              </a:rPr>
              <a:t> </a:t>
            </a:r>
            <a:r>
              <a:rPr sz="2200" spc="-4" dirty="0">
                <a:cs typeface="Verdana"/>
              </a:rPr>
              <a:t>establish</a:t>
            </a:r>
            <a:r>
              <a:rPr sz="2200" spc="4" dirty="0">
                <a:cs typeface="Verdana"/>
              </a:rPr>
              <a:t> </a:t>
            </a:r>
            <a:r>
              <a:rPr sz="2200" spc="-4" dirty="0">
                <a:cs typeface="Verdana"/>
              </a:rPr>
              <a:t>the</a:t>
            </a:r>
            <a:r>
              <a:rPr sz="2200" spc="4" dirty="0">
                <a:cs typeface="Verdana"/>
              </a:rPr>
              <a:t> </a:t>
            </a:r>
            <a:r>
              <a:rPr sz="2200" spc="-4" dirty="0">
                <a:cs typeface="Verdana"/>
              </a:rPr>
              <a:t>function</a:t>
            </a:r>
            <a:r>
              <a:rPr sz="2200" spc="4" dirty="0">
                <a:cs typeface="Verdana"/>
              </a:rPr>
              <a:t> </a:t>
            </a:r>
            <a:r>
              <a:rPr sz="2200" spc="-4" dirty="0">
                <a:cs typeface="Verdana"/>
              </a:rPr>
              <a:t>of</a:t>
            </a:r>
            <a:r>
              <a:rPr sz="2200" spc="4" dirty="0">
                <a:cs typeface="Verdana"/>
              </a:rPr>
              <a:t> </a:t>
            </a:r>
            <a:r>
              <a:rPr sz="2200" spc="-4" dirty="0">
                <a:cs typeface="Verdana"/>
              </a:rPr>
              <a:t>the </a:t>
            </a:r>
            <a:r>
              <a:rPr sz="2200" spc="-740" dirty="0">
                <a:cs typeface="Verdana"/>
              </a:rPr>
              <a:t> </a:t>
            </a:r>
            <a:r>
              <a:rPr sz="2200" spc="-4" dirty="0">
                <a:cs typeface="Verdana"/>
              </a:rPr>
              <a:t>network.</a:t>
            </a:r>
            <a:endParaRPr sz="2200" dirty="0">
              <a:cs typeface="Verdana"/>
            </a:endParaRPr>
          </a:p>
        </p:txBody>
      </p:sp>
    </p:spTree>
    <p:extLst>
      <p:ext uri="{BB962C8B-B14F-4D97-AF65-F5344CB8AC3E}">
        <p14:creationId xmlns:p14="http://schemas.microsoft.com/office/powerpoint/2010/main" val="28484383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noChangeArrowheads="1"/>
          </p:cNvSpPr>
          <p:nvPr>
            <p:ph type="title"/>
          </p:nvPr>
        </p:nvSpPr>
        <p:spPr>
          <a:xfrm>
            <a:off x="628650" y="365125"/>
            <a:ext cx="7886700" cy="542925"/>
          </a:xfrm>
        </p:spPr>
        <p:txBody>
          <a:bodyPr>
            <a:noAutofit/>
          </a:bodyPr>
          <a:lstStyle/>
          <a:p>
            <a:pPr eaLnBrk="1" hangingPunct="1"/>
            <a:r>
              <a:rPr lang="en-IN" altLang="en-US" sz="3200" b="1" dirty="0" smtClean="0"/>
              <a:t>Biological Neuron/Human Brain</a:t>
            </a:r>
          </a:p>
        </p:txBody>
      </p:sp>
      <p:sp>
        <p:nvSpPr>
          <p:cNvPr id="3" name="Content Placeholder 2"/>
          <p:cNvSpPr>
            <a:spLocks noGrp="1"/>
          </p:cNvSpPr>
          <p:nvPr>
            <p:ph idx="1"/>
          </p:nvPr>
        </p:nvSpPr>
        <p:spPr>
          <a:xfrm>
            <a:off x="628650" y="1341438"/>
            <a:ext cx="8353425" cy="5151437"/>
          </a:xfrm>
        </p:spPr>
        <p:txBody>
          <a:bodyPr/>
          <a:lstStyle/>
          <a:p>
            <a:pPr algn="just">
              <a:buFont typeface="Wingdings" panose="05000000000000000000" pitchFamily="2" charset="2"/>
              <a:buChar char="§"/>
              <a:defRPr/>
            </a:pPr>
            <a:r>
              <a:rPr lang="en-IN" dirty="0"/>
              <a:t>Human brain contains about </a:t>
            </a:r>
            <a:r>
              <a:rPr lang="en-IN" dirty="0" smtClean="0"/>
              <a:t>10</a:t>
            </a:r>
            <a:r>
              <a:rPr lang="en-IN" baseline="30000" dirty="0" smtClean="0"/>
              <a:t>10 </a:t>
            </a:r>
            <a:r>
              <a:rPr lang="en-IN" dirty="0"/>
              <a:t> or </a:t>
            </a:r>
            <a:r>
              <a:rPr lang="en-IN" dirty="0" smtClean="0"/>
              <a:t>10</a:t>
            </a:r>
            <a:r>
              <a:rPr lang="en-IN" baseline="30000" dirty="0" smtClean="0"/>
              <a:t>11 </a:t>
            </a:r>
            <a:r>
              <a:rPr lang="en-IN" dirty="0"/>
              <a:t>basic units called “Neurons”. Each neuron in turn ,is connected to about 10</a:t>
            </a:r>
            <a:r>
              <a:rPr lang="en-IN" baseline="30000" dirty="0"/>
              <a:t>4 </a:t>
            </a:r>
            <a:r>
              <a:rPr lang="en-IN" dirty="0"/>
              <a:t>other neurons.</a:t>
            </a:r>
          </a:p>
          <a:p>
            <a:pPr marL="0" indent="0" algn="just" eaLnBrk="1" hangingPunct="1">
              <a:buFont typeface="Arial" pitchFamily="34" charset="0"/>
              <a:buNone/>
              <a:defRPr/>
            </a:pPr>
            <a:endParaRPr lang="en-IN" dirty="0"/>
          </a:p>
          <a:p>
            <a:pPr algn="just" eaLnBrk="1" hangingPunct="1">
              <a:buFont typeface="Wingdings" panose="05000000000000000000" pitchFamily="2" charset="2"/>
              <a:buChar char="§"/>
              <a:defRPr/>
            </a:pPr>
            <a:r>
              <a:rPr lang="en-IN" dirty="0"/>
              <a:t> Size of brain is around 1.5 kg.</a:t>
            </a:r>
          </a:p>
          <a:p>
            <a:pPr marL="0" indent="0" algn="just" eaLnBrk="1" hangingPunct="1">
              <a:buFont typeface="Arial" pitchFamily="34" charset="0"/>
              <a:buNone/>
              <a:defRPr/>
            </a:pPr>
            <a:endParaRPr lang="en-IN" dirty="0"/>
          </a:p>
          <a:p>
            <a:pPr algn="just" eaLnBrk="1" hangingPunct="1">
              <a:buFont typeface="Wingdings" panose="05000000000000000000" pitchFamily="2" charset="2"/>
              <a:buChar char="§"/>
              <a:defRPr/>
            </a:pPr>
            <a:r>
              <a:rPr lang="en-IN" dirty="0"/>
              <a:t> Size of Avg. neuron is around 1.5 * 10</a:t>
            </a:r>
            <a:r>
              <a:rPr lang="en-IN" baseline="30000" dirty="0"/>
              <a:t>-9 </a:t>
            </a:r>
            <a:r>
              <a:rPr lang="en-IN" dirty="0"/>
              <a:t> grams.</a:t>
            </a:r>
          </a:p>
          <a:p>
            <a:pPr algn="just" eaLnBrk="1" hangingPunct="1">
              <a:buFont typeface="Wingdings" panose="05000000000000000000" pitchFamily="2" charset="2"/>
              <a:buChar char="§"/>
              <a:defRPr/>
            </a:pPr>
            <a:endParaRPr lang="en-IN" dirty="0"/>
          </a:p>
          <a:p>
            <a:pPr marL="0" indent="0" algn="just" eaLnBrk="1" hangingPunct="1">
              <a:buFont typeface="Arial" pitchFamily="34" charset="0"/>
              <a:buNone/>
              <a:defRPr/>
            </a:pPr>
            <a:endParaRPr lang="en-IN" dirty="0"/>
          </a:p>
        </p:txBody>
      </p:sp>
    </p:spTree>
    <p:extLst>
      <p:ext uri="{BB962C8B-B14F-4D97-AF65-F5344CB8AC3E}">
        <p14:creationId xmlns:p14="http://schemas.microsoft.com/office/powerpoint/2010/main" val="57789252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
          <p:cNvSpPr>
            <a:spLocks noGrp="1" noChangeArrowheads="1"/>
          </p:cNvSpPr>
          <p:nvPr>
            <p:ph type="title"/>
          </p:nvPr>
        </p:nvSpPr>
        <p:spPr>
          <a:xfrm>
            <a:off x="431800" y="14288"/>
            <a:ext cx="8224838" cy="922337"/>
          </a:xfrm>
        </p:spPr>
        <p:txBody>
          <a:bodyPr>
            <a:normAutofit fontScale="90000"/>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altLang="en-US" sz="3600" b="1" dirty="0" smtClean="0"/>
              <a:t>BIOLOGICAL NEURON STRUCTURE</a:t>
            </a:r>
          </a:p>
        </p:txBody>
      </p:sp>
      <p:sp>
        <p:nvSpPr>
          <p:cNvPr id="9219" name="Text Box 4"/>
          <p:cNvSpPr txBox="1">
            <a:spLocks noChangeArrowheads="1"/>
          </p:cNvSpPr>
          <p:nvPr/>
        </p:nvSpPr>
        <p:spPr bwMode="auto">
          <a:xfrm>
            <a:off x="647700" y="3600450"/>
            <a:ext cx="8496300" cy="3095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itchFamily="34" charset="0"/>
              </a:defRPr>
            </a:lvl1pPr>
            <a:lvl2pPr marL="742950" indent="-285750"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itchFamily="34" charset="0"/>
              </a:defRPr>
            </a:lvl2pPr>
            <a:lvl3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3pPr>
            <a:lvl4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4pPr>
            <a:lvl5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5pPr>
            <a:lvl6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6pPr>
            <a:lvl7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7pPr>
            <a:lvl8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8pPr>
            <a:lvl9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9pPr>
          </a:lstStyle>
          <a:p>
            <a:pPr eaLnBrk="1" hangingPunct="1">
              <a:lnSpc>
                <a:spcPct val="80000"/>
              </a:lnSpc>
              <a:spcBef>
                <a:spcPts val="475"/>
              </a:spcBef>
            </a:pPr>
            <a:endParaRPr lang="en-IN" altLang="en-US" sz="1900">
              <a:solidFill>
                <a:srgbClr val="000000"/>
              </a:solidFill>
              <a:latin typeface="Arial" pitchFamily="34" charset="0"/>
              <a:ea typeface="Droid Sans Fallback" charset="0"/>
              <a:cs typeface="Droid Sans Fallback" charset="0"/>
            </a:endParaRPr>
          </a:p>
        </p:txBody>
      </p:sp>
      <p:pic>
        <p:nvPicPr>
          <p:cNvPr id="922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4464050"/>
            <a:ext cx="1587" cy="152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22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8513" y="3352800"/>
            <a:ext cx="39687" cy="152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22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4464050"/>
            <a:ext cx="1587" cy="152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223"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4464050"/>
            <a:ext cx="1587" cy="152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950" y="1371600"/>
            <a:ext cx="7791450" cy="5351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694113" y="2590800"/>
            <a:ext cx="914400" cy="369332"/>
          </a:xfrm>
          <a:prstGeom prst="rect">
            <a:avLst/>
          </a:prstGeom>
          <a:noFill/>
        </p:spPr>
        <p:txBody>
          <a:bodyPr wrap="square" rtlCol="0">
            <a:spAutoFit/>
          </a:bodyPr>
          <a:lstStyle/>
          <a:p>
            <a:r>
              <a:rPr lang="en-US" dirty="0" smtClean="0">
                <a:solidFill>
                  <a:srgbClr val="FF0000"/>
                </a:solidFill>
              </a:rPr>
              <a:t>SOMA</a:t>
            </a:r>
            <a:endParaRPr lang="en-US" dirty="0">
              <a:solidFill>
                <a:srgbClr val="FF0000"/>
              </a:solidFill>
            </a:endParaRPr>
          </a:p>
        </p:txBody>
      </p:sp>
      <p:sp>
        <p:nvSpPr>
          <p:cNvPr id="11" name="TextBox 10"/>
          <p:cNvSpPr txBox="1"/>
          <p:nvPr/>
        </p:nvSpPr>
        <p:spPr>
          <a:xfrm>
            <a:off x="7010400" y="1336964"/>
            <a:ext cx="1600200" cy="369332"/>
          </a:xfrm>
          <a:prstGeom prst="rect">
            <a:avLst/>
          </a:prstGeom>
          <a:noFill/>
        </p:spPr>
        <p:txBody>
          <a:bodyPr wrap="square" rtlCol="0">
            <a:spAutoFit/>
          </a:bodyPr>
          <a:lstStyle/>
          <a:p>
            <a:r>
              <a:rPr lang="en-US" dirty="0" smtClean="0">
                <a:solidFill>
                  <a:srgbClr val="FF0000"/>
                </a:solidFill>
              </a:rPr>
              <a:t>SYNAPSE</a:t>
            </a:r>
            <a:endParaRPr lang="en-US" dirty="0">
              <a:solidFill>
                <a:srgbClr val="FF0000"/>
              </a:solidFill>
            </a:endParaRPr>
          </a:p>
        </p:txBody>
      </p:sp>
    </p:spTree>
    <p:extLst>
      <p:ext uri="{BB962C8B-B14F-4D97-AF65-F5344CB8AC3E}">
        <p14:creationId xmlns:p14="http://schemas.microsoft.com/office/powerpoint/2010/main" val="266936926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hardware</a:t>
            </a:r>
            <a:endParaRPr lang="en-US" dirty="0"/>
          </a:p>
        </p:txBody>
      </p:sp>
      <p:sp>
        <p:nvSpPr>
          <p:cNvPr id="3" name="Content Placeholder 2"/>
          <p:cNvSpPr>
            <a:spLocks noGrp="1"/>
          </p:cNvSpPr>
          <p:nvPr>
            <p:ph sz="quarter" idx="1"/>
          </p:nvPr>
        </p:nvSpPr>
        <p:spPr>
          <a:xfrm>
            <a:off x="457200" y="1600200"/>
            <a:ext cx="3733800" cy="4873752"/>
          </a:xfrm>
        </p:spPr>
        <p:txBody>
          <a:bodyPr/>
          <a:lstStyle/>
          <a:p>
            <a:pPr algn="just"/>
            <a:r>
              <a:rPr lang="en-US" dirty="0" smtClean="0"/>
              <a:t>The </a:t>
            </a:r>
            <a:r>
              <a:rPr lang="en-US" dirty="0"/>
              <a:t>term hardware refers to mechanical device that makes up computer. Computer hardware consists of interconnected electronic devices that we can use to control computer’s operation, input and output. Examples of hardware are CPU, keyboard, mouse, hard disk, etc.</a:t>
            </a: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1551708"/>
            <a:ext cx="4154488" cy="4696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73261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2"/>
          <p:cNvSpPr>
            <a:spLocks noGrp="1" noChangeArrowheads="1"/>
          </p:cNvSpPr>
          <p:nvPr>
            <p:ph type="title"/>
          </p:nvPr>
        </p:nvSpPr>
        <p:spPr>
          <a:xfrm>
            <a:off x="323850" y="260350"/>
            <a:ext cx="8191500" cy="720725"/>
          </a:xfrm>
        </p:spPr>
        <p:txBody>
          <a:bodyPr/>
          <a:lstStyle/>
          <a:p>
            <a:pPr eaLnBrk="1" hangingPunct="1"/>
            <a:r>
              <a:rPr lang="en-US" altLang="en-US" smtClean="0"/>
              <a:t>Working of a Biological Neuron</a:t>
            </a:r>
            <a:endParaRPr lang="en-IN" altLang="en-US" smtClean="0"/>
          </a:p>
        </p:txBody>
      </p:sp>
      <p:sp>
        <p:nvSpPr>
          <p:cNvPr id="4" name="Content Placeholder 3"/>
          <p:cNvSpPr>
            <a:spLocks noGrp="1"/>
          </p:cNvSpPr>
          <p:nvPr>
            <p:ph idx="1"/>
          </p:nvPr>
        </p:nvSpPr>
        <p:spPr>
          <a:xfrm>
            <a:off x="323850" y="981075"/>
            <a:ext cx="8569325" cy="5616575"/>
          </a:xfrm>
        </p:spPr>
        <p:txBody>
          <a:bodyPr>
            <a:normAutofit fontScale="92500" lnSpcReduction="10000"/>
          </a:bodyPr>
          <a:lstStyle/>
          <a:p>
            <a:pPr marL="0" indent="0" algn="just" eaLnBrk="1" hangingPunct="1">
              <a:buFont typeface="Arial" pitchFamily="34" charset="0"/>
              <a:buNone/>
              <a:defRPr/>
            </a:pPr>
            <a:r>
              <a:rPr lang="en-US" sz="2400" dirty="0"/>
              <a:t>A typical neuron consists of the following four parts with the help of which we can explain its working </a:t>
            </a:r>
          </a:p>
          <a:p>
            <a:pPr algn="just" eaLnBrk="1" hangingPunct="1">
              <a:defRPr/>
            </a:pPr>
            <a:r>
              <a:rPr lang="en-US" sz="2400" b="1" dirty="0"/>
              <a:t>Dendrites</a:t>
            </a:r>
            <a:r>
              <a:rPr lang="en-US" sz="2400" dirty="0"/>
              <a:t> − They are tree-like branches, responsible for receiving the information from other neurons it is connected to. In other sense, we can say that they are like the ears of neuron. The dendrites behave as input channel.</a:t>
            </a:r>
          </a:p>
          <a:p>
            <a:pPr algn="just" eaLnBrk="1" hangingPunct="1">
              <a:defRPr/>
            </a:pPr>
            <a:r>
              <a:rPr lang="en-US" sz="2400" b="1" dirty="0"/>
              <a:t>Soma</a:t>
            </a:r>
            <a:r>
              <a:rPr lang="en-US" sz="2400" dirty="0"/>
              <a:t> − It is the cell body of the neuron and is responsible for processing of information, they have received from dendrites.</a:t>
            </a:r>
          </a:p>
          <a:p>
            <a:pPr algn="just" eaLnBrk="1" hangingPunct="1">
              <a:defRPr/>
            </a:pPr>
            <a:r>
              <a:rPr lang="en-US" sz="2400" b="1" dirty="0"/>
              <a:t>Axon</a:t>
            </a:r>
            <a:r>
              <a:rPr lang="en-US" sz="2400" dirty="0"/>
              <a:t> − Axon is electrically active and serves as an output channel. It is just like a cable through which neurons send the information.</a:t>
            </a:r>
          </a:p>
          <a:p>
            <a:pPr algn="just" eaLnBrk="1" hangingPunct="1">
              <a:defRPr/>
            </a:pPr>
            <a:r>
              <a:rPr lang="en-US" sz="2400" b="1" dirty="0"/>
              <a:t>Synapses</a:t>
            </a:r>
            <a:r>
              <a:rPr lang="en-US" sz="2400" dirty="0"/>
              <a:t> − The axon terminates in a specialized contact called synapse or synaptic junction that connects the axon with the dendrites links of another neuron. It contains a neuro-transmitter fluid which is responsible for accelerating or retarding the electric charges to soma.</a:t>
            </a:r>
          </a:p>
          <a:p>
            <a:pPr eaLnBrk="1" hangingPunct="1">
              <a:defRPr/>
            </a:pPr>
            <a:endParaRPr lang="en-IN" dirty="0"/>
          </a:p>
        </p:txBody>
      </p:sp>
    </p:spTree>
    <p:extLst>
      <p:ext uri="{BB962C8B-B14F-4D97-AF65-F5344CB8AC3E}">
        <p14:creationId xmlns:p14="http://schemas.microsoft.com/office/powerpoint/2010/main" val="169468088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592927"/>
            <a:ext cx="6934200" cy="473173"/>
          </a:xfrm>
          <a:prstGeom prst="rect">
            <a:avLst/>
          </a:prstGeom>
        </p:spPr>
        <p:txBody>
          <a:bodyPr vert="horz" wrap="square" lIns="0" tIns="11397" rIns="0" bIns="0" rtlCol="0">
            <a:spAutoFit/>
          </a:bodyPr>
          <a:lstStyle/>
          <a:p>
            <a:pPr marL="11397">
              <a:spcBef>
                <a:spcPts val="90"/>
              </a:spcBef>
            </a:pPr>
            <a:r>
              <a:rPr spc="-4" dirty="0"/>
              <a:t>Artificial</a:t>
            </a:r>
            <a:r>
              <a:rPr spc="-18" dirty="0"/>
              <a:t> </a:t>
            </a:r>
            <a:r>
              <a:rPr spc="-4" dirty="0"/>
              <a:t>Neural</a:t>
            </a:r>
            <a:r>
              <a:rPr spc="-18" dirty="0"/>
              <a:t> </a:t>
            </a:r>
            <a:r>
              <a:rPr spc="-4" dirty="0"/>
              <a:t>Networks</a:t>
            </a:r>
          </a:p>
        </p:txBody>
      </p:sp>
      <p:sp>
        <p:nvSpPr>
          <p:cNvPr id="3" name="object 3"/>
          <p:cNvSpPr txBox="1"/>
          <p:nvPr/>
        </p:nvSpPr>
        <p:spPr>
          <a:xfrm>
            <a:off x="765148" y="1233768"/>
            <a:ext cx="7493000" cy="3788953"/>
          </a:xfrm>
          <a:prstGeom prst="rect">
            <a:avLst/>
          </a:prstGeom>
        </p:spPr>
        <p:txBody>
          <a:bodyPr vert="horz" wrap="square" lIns="0" tIns="11397" rIns="0" bIns="0" rtlCol="0">
            <a:spAutoFit/>
          </a:bodyPr>
          <a:lstStyle/>
          <a:p>
            <a:pPr marL="11397" algn="just">
              <a:spcBef>
                <a:spcPts val="90"/>
              </a:spcBef>
            </a:pPr>
            <a:r>
              <a:rPr sz="2400" spc="-4" dirty="0">
                <a:solidFill>
                  <a:srgbClr val="000066"/>
                </a:solidFill>
                <a:cs typeface="Verdana"/>
              </a:rPr>
              <a:t>Computational models </a:t>
            </a:r>
            <a:r>
              <a:rPr sz="2400" dirty="0">
                <a:solidFill>
                  <a:srgbClr val="CC3300"/>
                </a:solidFill>
                <a:cs typeface="Verdana"/>
              </a:rPr>
              <a:t>inspired</a:t>
            </a:r>
            <a:r>
              <a:rPr sz="2400" spc="-9" dirty="0">
                <a:solidFill>
                  <a:srgbClr val="CC3300"/>
                </a:solidFill>
                <a:cs typeface="Verdana"/>
              </a:rPr>
              <a:t> </a:t>
            </a:r>
            <a:r>
              <a:rPr sz="2400" spc="-4" dirty="0">
                <a:solidFill>
                  <a:srgbClr val="CC3300"/>
                </a:solidFill>
                <a:cs typeface="Verdana"/>
              </a:rPr>
              <a:t>by</a:t>
            </a:r>
            <a:r>
              <a:rPr sz="2400" spc="-9" dirty="0">
                <a:solidFill>
                  <a:srgbClr val="CC3300"/>
                </a:solidFill>
                <a:cs typeface="Verdana"/>
              </a:rPr>
              <a:t> </a:t>
            </a:r>
            <a:r>
              <a:rPr sz="2400" spc="-4" dirty="0">
                <a:solidFill>
                  <a:srgbClr val="CC3300"/>
                </a:solidFill>
                <a:cs typeface="Verdana"/>
              </a:rPr>
              <a:t>the </a:t>
            </a:r>
            <a:r>
              <a:rPr sz="2400" dirty="0">
                <a:solidFill>
                  <a:srgbClr val="CC3300"/>
                </a:solidFill>
                <a:cs typeface="Verdana"/>
              </a:rPr>
              <a:t>human</a:t>
            </a:r>
            <a:r>
              <a:rPr sz="2400" spc="-4" dirty="0">
                <a:solidFill>
                  <a:srgbClr val="CC3300"/>
                </a:solidFill>
                <a:cs typeface="Verdana"/>
              </a:rPr>
              <a:t> brain</a:t>
            </a:r>
            <a:r>
              <a:rPr sz="2400" spc="-4" dirty="0">
                <a:solidFill>
                  <a:srgbClr val="000066"/>
                </a:solidFill>
                <a:cs typeface="Verdana"/>
              </a:rPr>
              <a:t>:</a:t>
            </a:r>
            <a:endParaRPr sz="2400" dirty="0">
              <a:cs typeface="Verdana"/>
            </a:endParaRPr>
          </a:p>
          <a:p>
            <a:pPr algn="just">
              <a:spcBef>
                <a:spcPts val="36"/>
              </a:spcBef>
            </a:pPr>
            <a:endParaRPr sz="2400" dirty="0">
              <a:cs typeface="Verdana"/>
            </a:endParaRPr>
          </a:p>
          <a:p>
            <a:pPr marL="671852" marR="119098" indent="-250734" algn="just">
              <a:lnSpc>
                <a:spcPct val="100800"/>
              </a:lnSpc>
              <a:buChar char="–"/>
              <a:tabLst>
                <a:tab pos="678120" algn="l"/>
              </a:tabLst>
            </a:pPr>
            <a:r>
              <a:rPr sz="2400" dirty="0">
                <a:solidFill>
                  <a:srgbClr val="000066"/>
                </a:solidFill>
                <a:cs typeface="Verdana"/>
              </a:rPr>
              <a:t>Massively </a:t>
            </a:r>
            <a:r>
              <a:rPr sz="2400" spc="-4" dirty="0">
                <a:solidFill>
                  <a:srgbClr val="000066"/>
                </a:solidFill>
                <a:cs typeface="Verdana"/>
              </a:rPr>
              <a:t>parallel,</a:t>
            </a:r>
            <a:r>
              <a:rPr sz="2400" spc="4" dirty="0">
                <a:solidFill>
                  <a:srgbClr val="000066"/>
                </a:solidFill>
                <a:cs typeface="Verdana"/>
              </a:rPr>
              <a:t> </a:t>
            </a:r>
            <a:r>
              <a:rPr sz="2400" spc="-4" dirty="0">
                <a:solidFill>
                  <a:srgbClr val="000066"/>
                </a:solidFill>
                <a:cs typeface="Verdana"/>
              </a:rPr>
              <a:t>distributed</a:t>
            </a:r>
            <a:r>
              <a:rPr sz="2400" spc="4" dirty="0">
                <a:solidFill>
                  <a:srgbClr val="000066"/>
                </a:solidFill>
                <a:cs typeface="Verdana"/>
              </a:rPr>
              <a:t> </a:t>
            </a:r>
            <a:r>
              <a:rPr sz="2400" spc="-4" dirty="0">
                <a:solidFill>
                  <a:srgbClr val="000066"/>
                </a:solidFill>
                <a:cs typeface="Verdana"/>
              </a:rPr>
              <a:t>system,</a:t>
            </a:r>
            <a:r>
              <a:rPr sz="2400" spc="4" dirty="0">
                <a:solidFill>
                  <a:srgbClr val="000066"/>
                </a:solidFill>
                <a:cs typeface="Verdana"/>
              </a:rPr>
              <a:t> </a:t>
            </a:r>
            <a:r>
              <a:rPr sz="2400" spc="-4" dirty="0">
                <a:solidFill>
                  <a:srgbClr val="000066"/>
                </a:solidFill>
                <a:cs typeface="Verdana"/>
              </a:rPr>
              <a:t>made</a:t>
            </a:r>
            <a:r>
              <a:rPr sz="2400" dirty="0">
                <a:solidFill>
                  <a:srgbClr val="000066"/>
                </a:solidFill>
                <a:cs typeface="Verdana"/>
              </a:rPr>
              <a:t> up </a:t>
            </a:r>
            <a:r>
              <a:rPr sz="2400" spc="-4" dirty="0">
                <a:solidFill>
                  <a:srgbClr val="000066"/>
                </a:solidFill>
                <a:cs typeface="Verdana"/>
              </a:rPr>
              <a:t>of</a:t>
            </a:r>
            <a:r>
              <a:rPr sz="2400" dirty="0">
                <a:solidFill>
                  <a:srgbClr val="000066"/>
                </a:solidFill>
                <a:cs typeface="Verdana"/>
              </a:rPr>
              <a:t> </a:t>
            </a:r>
            <a:r>
              <a:rPr sz="2400" spc="-4" dirty="0">
                <a:solidFill>
                  <a:srgbClr val="000066"/>
                </a:solidFill>
                <a:cs typeface="Verdana"/>
              </a:rPr>
              <a:t>simple </a:t>
            </a:r>
            <a:r>
              <a:rPr sz="2400" spc="-615" dirty="0">
                <a:solidFill>
                  <a:srgbClr val="000066"/>
                </a:solidFill>
                <a:cs typeface="Verdana"/>
              </a:rPr>
              <a:t> </a:t>
            </a:r>
            <a:r>
              <a:rPr sz="2400" spc="-4" dirty="0">
                <a:solidFill>
                  <a:srgbClr val="000066"/>
                </a:solidFill>
                <a:cs typeface="Verdana"/>
              </a:rPr>
              <a:t>processing</a:t>
            </a:r>
            <a:r>
              <a:rPr sz="2400" spc="-9" dirty="0">
                <a:solidFill>
                  <a:srgbClr val="000066"/>
                </a:solidFill>
                <a:cs typeface="Verdana"/>
              </a:rPr>
              <a:t> </a:t>
            </a:r>
            <a:r>
              <a:rPr sz="2400" spc="-4" dirty="0">
                <a:solidFill>
                  <a:srgbClr val="000066"/>
                </a:solidFill>
                <a:cs typeface="Verdana"/>
              </a:rPr>
              <a:t>units</a:t>
            </a:r>
            <a:r>
              <a:rPr sz="2400" dirty="0">
                <a:solidFill>
                  <a:srgbClr val="000066"/>
                </a:solidFill>
                <a:cs typeface="Verdana"/>
              </a:rPr>
              <a:t> </a:t>
            </a:r>
            <a:r>
              <a:rPr sz="2400" spc="-4" dirty="0">
                <a:solidFill>
                  <a:srgbClr val="000066"/>
                </a:solidFill>
                <a:cs typeface="Verdana"/>
              </a:rPr>
              <a:t>(neurons)</a:t>
            </a:r>
            <a:endParaRPr sz="2400" dirty="0">
              <a:cs typeface="Verdana"/>
            </a:endParaRPr>
          </a:p>
          <a:p>
            <a:pPr algn="just">
              <a:spcBef>
                <a:spcPts val="18"/>
              </a:spcBef>
              <a:buClr>
                <a:srgbClr val="000066"/>
              </a:buClr>
              <a:buFont typeface="Verdana"/>
              <a:buChar char="–"/>
            </a:pPr>
            <a:endParaRPr sz="2400" dirty="0">
              <a:cs typeface="Verdana"/>
            </a:endParaRPr>
          </a:p>
          <a:p>
            <a:pPr marL="671852" marR="4559" indent="-250734" algn="just">
              <a:lnSpc>
                <a:spcPct val="100800"/>
              </a:lnSpc>
              <a:buChar char="–"/>
              <a:tabLst>
                <a:tab pos="678120" algn="l"/>
              </a:tabLst>
            </a:pPr>
            <a:r>
              <a:rPr sz="2400" spc="-4" dirty="0">
                <a:solidFill>
                  <a:srgbClr val="000066"/>
                </a:solidFill>
                <a:cs typeface="Verdana"/>
              </a:rPr>
              <a:t>Synaptic</a:t>
            </a:r>
            <a:r>
              <a:rPr sz="2400" spc="4" dirty="0">
                <a:solidFill>
                  <a:srgbClr val="000066"/>
                </a:solidFill>
                <a:cs typeface="Verdana"/>
              </a:rPr>
              <a:t> </a:t>
            </a:r>
            <a:r>
              <a:rPr sz="2400" spc="-4" dirty="0">
                <a:solidFill>
                  <a:srgbClr val="000066"/>
                </a:solidFill>
                <a:cs typeface="Verdana"/>
              </a:rPr>
              <a:t>connection</a:t>
            </a:r>
            <a:r>
              <a:rPr sz="2400" spc="9" dirty="0">
                <a:solidFill>
                  <a:srgbClr val="000066"/>
                </a:solidFill>
                <a:cs typeface="Verdana"/>
              </a:rPr>
              <a:t> </a:t>
            </a:r>
            <a:r>
              <a:rPr sz="2400" spc="-4" dirty="0">
                <a:solidFill>
                  <a:srgbClr val="000066"/>
                </a:solidFill>
                <a:cs typeface="Verdana"/>
              </a:rPr>
              <a:t>strengths</a:t>
            </a:r>
            <a:r>
              <a:rPr sz="2400" spc="9" dirty="0">
                <a:solidFill>
                  <a:srgbClr val="000066"/>
                </a:solidFill>
                <a:cs typeface="Verdana"/>
              </a:rPr>
              <a:t> </a:t>
            </a:r>
            <a:r>
              <a:rPr sz="2400" spc="-4" dirty="0">
                <a:solidFill>
                  <a:srgbClr val="000066"/>
                </a:solidFill>
                <a:cs typeface="Verdana"/>
              </a:rPr>
              <a:t>among</a:t>
            </a:r>
            <a:r>
              <a:rPr sz="2400" dirty="0">
                <a:solidFill>
                  <a:srgbClr val="000066"/>
                </a:solidFill>
                <a:cs typeface="Verdana"/>
              </a:rPr>
              <a:t> </a:t>
            </a:r>
            <a:r>
              <a:rPr sz="2400" spc="-4" dirty="0">
                <a:solidFill>
                  <a:srgbClr val="000066"/>
                </a:solidFill>
                <a:cs typeface="Verdana"/>
              </a:rPr>
              <a:t>neurons</a:t>
            </a:r>
            <a:r>
              <a:rPr sz="2400" spc="9" dirty="0">
                <a:solidFill>
                  <a:srgbClr val="000066"/>
                </a:solidFill>
                <a:cs typeface="Verdana"/>
              </a:rPr>
              <a:t> </a:t>
            </a:r>
            <a:r>
              <a:rPr sz="2400" dirty="0">
                <a:solidFill>
                  <a:srgbClr val="000066"/>
                </a:solidFill>
                <a:cs typeface="Verdana"/>
              </a:rPr>
              <a:t>are</a:t>
            </a:r>
            <a:r>
              <a:rPr sz="2400" spc="9" dirty="0">
                <a:solidFill>
                  <a:srgbClr val="000066"/>
                </a:solidFill>
                <a:cs typeface="Verdana"/>
              </a:rPr>
              <a:t> </a:t>
            </a:r>
            <a:r>
              <a:rPr sz="2400" spc="-4" dirty="0">
                <a:solidFill>
                  <a:srgbClr val="000066"/>
                </a:solidFill>
                <a:cs typeface="Verdana"/>
              </a:rPr>
              <a:t>used</a:t>
            </a:r>
            <a:r>
              <a:rPr sz="2400" dirty="0">
                <a:solidFill>
                  <a:srgbClr val="000066"/>
                </a:solidFill>
                <a:cs typeface="Verdana"/>
              </a:rPr>
              <a:t> </a:t>
            </a:r>
            <a:r>
              <a:rPr sz="2400" spc="-4" dirty="0">
                <a:solidFill>
                  <a:srgbClr val="000066"/>
                </a:solidFill>
                <a:cs typeface="Verdana"/>
              </a:rPr>
              <a:t>to </a:t>
            </a:r>
            <a:r>
              <a:rPr sz="2400" spc="-615" dirty="0">
                <a:solidFill>
                  <a:srgbClr val="000066"/>
                </a:solidFill>
                <a:cs typeface="Verdana"/>
              </a:rPr>
              <a:t> </a:t>
            </a:r>
            <a:r>
              <a:rPr sz="2400" spc="-4" dirty="0">
                <a:solidFill>
                  <a:srgbClr val="000066"/>
                </a:solidFill>
                <a:cs typeface="Verdana"/>
              </a:rPr>
              <a:t>store the</a:t>
            </a:r>
            <a:r>
              <a:rPr sz="2400" dirty="0">
                <a:solidFill>
                  <a:srgbClr val="000066"/>
                </a:solidFill>
                <a:cs typeface="Verdana"/>
              </a:rPr>
              <a:t> </a:t>
            </a:r>
            <a:r>
              <a:rPr sz="2400" spc="-4" dirty="0">
                <a:solidFill>
                  <a:srgbClr val="000066"/>
                </a:solidFill>
                <a:cs typeface="Verdana"/>
              </a:rPr>
              <a:t>acquired knowledge.</a:t>
            </a:r>
            <a:endParaRPr sz="2400" dirty="0">
              <a:cs typeface="Verdana"/>
            </a:endParaRPr>
          </a:p>
          <a:p>
            <a:pPr algn="just">
              <a:lnSpc>
                <a:spcPct val="100000"/>
              </a:lnSpc>
              <a:buClr>
                <a:srgbClr val="000066"/>
              </a:buClr>
              <a:buFont typeface="Verdana"/>
              <a:buChar char="–"/>
            </a:pPr>
            <a:endParaRPr sz="2400" dirty="0">
              <a:cs typeface="Verdana"/>
            </a:endParaRPr>
          </a:p>
          <a:p>
            <a:pPr marL="671852" marR="1361939" indent="-250734" algn="just">
              <a:lnSpc>
                <a:spcPts val="2082"/>
              </a:lnSpc>
              <a:buChar char="–"/>
              <a:tabLst>
                <a:tab pos="678120" algn="l"/>
              </a:tabLst>
            </a:pPr>
            <a:r>
              <a:rPr sz="2400" spc="-4" dirty="0">
                <a:solidFill>
                  <a:srgbClr val="000066"/>
                </a:solidFill>
                <a:cs typeface="Verdana"/>
              </a:rPr>
              <a:t>Knowledge </a:t>
            </a:r>
            <a:r>
              <a:rPr sz="2400" dirty="0">
                <a:solidFill>
                  <a:srgbClr val="000066"/>
                </a:solidFill>
                <a:cs typeface="Verdana"/>
              </a:rPr>
              <a:t>is</a:t>
            </a:r>
            <a:r>
              <a:rPr sz="2400" spc="4" dirty="0">
                <a:solidFill>
                  <a:srgbClr val="000066"/>
                </a:solidFill>
                <a:cs typeface="Verdana"/>
              </a:rPr>
              <a:t> </a:t>
            </a:r>
            <a:r>
              <a:rPr sz="2400" spc="-4" dirty="0">
                <a:solidFill>
                  <a:srgbClr val="000066"/>
                </a:solidFill>
                <a:cs typeface="Verdana"/>
              </a:rPr>
              <a:t>acquired by</a:t>
            </a:r>
            <a:r>
              <a:rPr sz="2400" dirty="0">
                <a:solidFill>
                  <a:srgbClr val="000066"/>
                </a:solidFill>
                <a:cs typeface="Verdana"/>
              </a:rPr>
              <a:t> </a:t>
            </a:r>
            <a:r>
              <a:rPr sz="2400" spc="-4" dirty="0">
                <a:solidFill>
                  <a:srgbClr val="000066"/>
                </a:solidFill>
                <a:cs typeface="Verdana"/>
              </a:rPr>
              <a:t>the</a:t>
            </a:r>
            <a:r>
              <a:rPr sz="2400" dirty="0">
                <a:solidFill>
                  <a:srgbClr val="000066"/>
                </a:solidFill>
                <a:cs typeface="Verdana"/>
              </a:rPr>
              <a:t> </a:t>
            </a:r>
            <a:r>
              <a:rPr sz="2400" spc="-4" dirty="0">
                <a:solidFill>
                  <a:srgbClr val="000066"/>
                </a:solidFill>
                <a:cs typeface="Verdana"/>
              </a:rPr>
              <a:t>network</a:t>
            </a:r>
            <a:r>
              <a:rPr sz="2400" spc="4" dirty="0">
                <a:solidFill>
                  <a:srgbClr val="000066"/>
                </a:solidFill>
                <a:cs typeface="Verdana"/>
              </a:rPr>
              <a:t> </a:t>
            </a:r>
            <a:r>
              <a:rPr sz="2400" spc="-4" dirty="0">
                <a:solidFill>
                  <a:srgbClr val="000066"/>
                </a:solidFill>
                <a:cs typeface="Verdana"/>
              </a:rPr>
              <a:t>from</a:t>
            </a:r>
            <a:r>
              <a:rPr sz="2400" dirty="0">
                <a:solidFill>
                  <a:srgbClr val="000066"/>
                </a:solidFill>
                <a:cs typeface="Verdana"/>
              </a:rPr>
              <a:t> </a:t>
            </a:r>
            <a:r>
              <a:rPr sz="2400" spc="-4" dirty="0">
                <a:solidFill>
                  <a:srgbClr val="000066"/>
                </a:solidFill>
                <a:cs typeface="Verdana"/>
              </a:rPr>
              <a:t>its </a:t>
            </a:r>
            <a:r>
              <a:rPr sz="2400" spc="-615" dirty="0">
                <a:solidFill>
                  <a:srgbClr val="000066"/>
                </a:solidFill>
                <a:cs typeface="Verdana"/>
              </a:rPr>
              <a:t> </a:t>
            </a:r>
            <a:r>
              <a:rPr sz="2400" spc="-4" dirty="0">
                <a:solidFill>
                  <a:srgbClr val="000066"/>
                </a:solidFill>
                <a:cs typeface="Verdana"/>
              </a:rPr>
              <a:t>environment</a:t>
            </a:r>
            <a:r>
              <a:rPr sz="2400" spc="-9" dirty="0">
                <a:solidFill>
                  <a:srgbClr val="000066"/>
                </a:solidFill>
                <a:cs typeface="Verdana"/>
              </a:rPr>
              <a:t> </a:t>
            </a:r>
            <a:r>
              <a:rPr sz="2400" spc="-4" dirty="0">
                <a:solidFill>
                  <a:srgbClr val="000066"/>
                </a:solidFill>
                <a:cs typeface="Verdana"/>
              </a:rPr>
              <a:t>through </a:t>
            </a:r>
            <a:r>
              <a:rPr sz="2400" dirty="0">
                <a:solidFill>
                  <a:srgbClr val="000066"/>
                </a:solidFill>
                <a:cs typeface="Verdana"/>
              </a:rPr>
              <a:t>a learning</a:t>
            </a:r>
            <a:r>
              <a:rPr sz="2400" spc="-9" dirty="0">
                <a:solidFill>
                  <a:srgbClr val="000066"/>
                </a:solidFill>
                <a:cs typeface="Verdana"/>
              </a:rPr>
              <a:t> </a:t>
            </a:r>
            <a:r>
              <a:rPr sz="2400" spc="-4" dirty="0">
                <a:solidFill>
                  <a:srgbClr val="000066"/>
                </a:solidFill>
                <a:cs typeface="Verdana"/>
              </a:rPr>
              <a:t>process</a:t>
            </a:r>
            <a:endParaRPr sz="2400" dirty="0">
              <a:cs typeface="Verdana"/>
            </a:endParaRPr>
          </a:p>
        </p:txBody>
      </p:sp>
    </p:spTree>
    <p:extLst>
      <p:ext uri="{BB962C8B-B14F-4D97-AF65-F5344CB8AC3E}">
        <p14:creationId xmlns:p14="http://schemas.microsoft.com/office/powerpoint/2010/main" val="11561869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562149"/>
            <a:ext cx="8305799" cy="503951"/>
          </a:xfrm>
          <a:prstGeom prst="rect">
            <a:avLst/>
          </a:prstGeom>
        </p:spPr>
        <p:txBody>
          <a:bodyPr vert="horz" wrap="square" lIns="0" tIns="11397" rIns="0" bIns="0" rtlCol="0">
            <a:spAutoFit/>
          </a:bodyPr>
          <a:lstStyle/>
          <a:p>
            <a:pPr marL="11397">
              <a:spcBef>
                <a:spcPts val="90"/>
              </a:spcBef>
            </a:pPr>
            <a:r>
              <a:rPr lang="en-IN" altLang="en-US" sz="3200" dirty="0"/>
              <a:t>BIOLOGICAL NEURON STRUCTURE</a:t>
            </a:r>
            <a:endParaRPr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 y="1528763"/>
            <a:ext cx="8724900" cy="380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85149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Biological and artificial neuron</a:t>
            </a:r>
            <a:endParaRPr lang="en-US" dirty="0"/>
          </a:p>
        </p:txBody>
      </p:sp>
      <p:pic>
        <p:nvPicPr>
          <p:cNvPr id="3074"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609600" y="2057400"/>
            <a:ext cx="7239000" cy="3711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48068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
          <p:cNvSpPr>
            <a:spLocks noGrp="1" noChangeArrowheads="1"/>
          </p:cNvSpPr>
          <p:nvPr>
            <p:ph type="title"/>
          </p:nvPr>
        </p:nvSpPr>
        <p:spPr>
          <a:xfrm>
            <a:off x="457200" y="249238"/>
            <a:ext cx="8224838" cy="685800"/>
          </a:xfrm>
        </p:spPr>
        <p:txBody>
          <a:bodyPr>
            <a:normAutofit fontScale="90000"/>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altLang="en-US" sz="3600" b="1" smtClean="0"/>
              <a:t>SIMPLE MODEL OF AN ARTIFICIAL NEURON</a:t>
            </a:r>
          </a:p>
        </p:txBody>
      </p:sp>
      <p:sp>
        <p:nvSpPr>
          <p:cNvPr id="12291" name="Text Box 2"/>
          <p:cNvSpPr txBox="1">
            <a:spLocks noChangeArrowheads="1"/>
          </p:cNvSpPr>
          <p:nvPr/>
        </p:nvSpPr>
        <p:spPr bwMode="auto">
          <a:xfrm>
            <a:off x="4511675" y="3322638"/>
            <a:ext cx="180975" cy="242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defTabSz="457200">
              <a:defRPr sz="2800">
                <a:solidFill>
                  <a:schemeClr val="tx1"/>
                </a:solidFill>
                <a:latin typeface="Calibri" pitchFamily="34" charset="0"/>
              </a:defRPr>
            </a:lvl1pPr>
            <a:lvl2pPr marL="742950" indent="-285750" defTabSz="457200">
              <a:defRPr sz="2400">
                <a:solidFill>
                  <a:schemeClr val="tx1"/>
                </a:solidFill>
                <a:latin typeface="Calibri" pitchFamily="34" charset="0"/>
              </a:defRPr>
            </a:lvl2pPr>
            <a:lvl3pPr defTabSz="457200">
              <a:defRPr sz="2000">
                <a:solidFill>
                  <a:schemeClr val="tx1"/>
                </a:solidFill>
                <a:latin typeface="Calibri" pitchFamily="34" charset="0"/>
              </a:defRPr>
            </a:lvl3pPr>
            <a:lvl4pPr defTabSz="457200">
              <a:defRPr>
                <a:solidFill>
                  <a:schemeClr val="tx1"/>
                </a:solidFill>
                <a:latin typeface="Calibri" pitchFamily="34" charset="0"/>
              </a:defRPr>
            </a:lvl4pPr>
            <a:lvl5pPr defTabSz="457200">
              <a:defRPr>
                <a:solidFill>
                  <a:schemeClr val="tx1"/>
                </a:solidFill>
                <a:latin typeface="Calibri" pitchFamily="34" charset="0"/>
              </a:defRPr>
            </a:lvl5pPr>
            <a:lvl6pPr defTabSz="457200" eaLnBrk="0" fontAlgn="base" hangingPunct="0">
              <a:spcAft>
                <a:spcPct val="0"/>
              </a:spcAft>
              <a:defRPr>
                <a:solidFill>
                  <a:schemeClr val="tx1"/>
                </a:solidFill>
                <a:latin typeface="Calibri" pitchFamily="34" charset="0"/>
              </a:defRPr>
            </a:lvl6pPr>
            <a:lvl7pPr defTabSz="457200" eaLnBrk="0" fontAlgn="base" hangingPunct="0">
              <a:spcAft>
                <a:spcPct val="0"/>
              </a:spcAft>
              <a:defRPr>
                <a:solidFill>
                  <a:schemeClr val="tx1"/>
                </a:solidFill>
                <a:latin typeface="Calibri" pitchFamily="34" charset="0"/>
              </a:defRPr>
            </a:lvl7pPr>
            <a:lvl8pPr defTabSz="457200" eaLnBrk="0" fontAlgn="base" hangingPunct="0">
              <a:spcAft>
                <a:spcPct val="0"/>
              </a:spcAft>
              <a:defRPr>
                <a:solidFill>
                  <a:schemeClr val="tx1"/>
                </a:solidFill>
                <a:latin typeface="Calibri" pitchFamily="34" charset="0"/>
              </a:defRPr>
            </a:lvl8pPr>
            <a:lvl9pPr defTabSz="457200" eaLnBrk="0" fontAlgn="base" hangingPunct="0">
              <a:spcAft>
                <a:spcPct val="0"/>
              </a:spcAft>
              <a:defRPr>
                <a:solidFill>
                  <a:schemeClr val="tx1"/>
                </a:solidFill>
                <a:latin typeface="Calibri" pitchFamily="34" charset="0"/>
              </a:defRPr>
            </a:lvl9pPr>
          </a:lstStyle>
          <a:p>
            <a:pPr eaLnBrk="1" hangingPunct="1">
              <a:buClr>
                <a:srgbClr val="000000"/>
              </a:buClr>
              <a:buFont typeface="Times New Roman" pitchFamily="18" charset="0"/>
              <a:buNone/>
            </a:pPr>
            <a:endParaRPr lang="en-IN" altLang="en-US" sz="1800"/>
          </a:p>
        </p:txBody>
      </p:sp>
      <p:sp>
        <p:nvSpPr>
          <p:cNvPr id="12292" name="Text Box 3"/>
          <p:cNvSpPr txBox="1">
            <a:spLocks noChangeArrowheads="1"/>
          </p:cNvSpPr>
          <p:nvPr/>
        </p:nvSpPr>
        <p:spPr bwMode="auto">
          <a:xfrm>
            <a:off x="4511675" y="3322638"/>
            <a:ext cx="180975" cy="242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defTabSz="457200">
              <a:defRPr sz="2800">
                <a:solidFill>
                  <a:schemeClr val="tx1"/>
                </a:solidFill>
                <a:latin typeface="Calibri" pitchFamily="34" charset="0"/>
              </a:defRPr>
            </a:lvl1pPr>
            <a:lvl2pPr marL="742950" indent="-285750" defTabSz="457200">
              <a:defRPr sz="2400">
                <a:solidFill>
                  <a:schemeClr val="tx1"/>
                </a:solidFill>
                <a:latin typeface="Calibri" pitchFamily="34" charset="0"/>
              </a:defRPr>
            </a:lvl2pPr>
            <a:lvl3pPr defTabSz="457200">
              <a:defRPr sz="2000">
                <a:solidFill>
                  <a:schemeClr val="tx1"/>
                </a:solidFill>
                <a:latin typeface="Calibri" pitchFamily="34" charset="0"/>
              </a:defRPr>
            </a:lvl3pPr>
            <a:lvl4pPr defTabSz="457200">
              <a:defRPr>
                <a:solidFill>
                  <a:schemeClr val="tx1"/>
                </a:solidFill>
                <a:latin typeface="Calibri" pitchFamily="34" charset="0"/>
              </a:defRPr>
            </a:lvl4pPr>
            <a:lvl5pPr defTabSz="457200">
              <a:defRPr>
                <a:solidFill>
                  <a:schemeClr val="tx1"/>
                </a:solidFill>
                <a:latin typeface="Calibri" pitchFamily="34" charset="0"/>
              </a:defRPr>
            </a:lvl5pPr>
            <a:lvl6pPr defTabSz="457200" eaLnBrk="0" fontAlgn="base" hangingPunct="0">
              <a:spcAft>
                <a:spcPct val="0"/>
              </a:spcAft>
              <a:defRPr>
                <a:solidFill>
                  <a:schemeClr val="tx1"/>
                </a:solidFill>
                <a:latin typeface="Calibri" pitchFamily="34" charset="0"/>
              </a:defRPr>
            </a:lvl6pPr>
            <a:lvl7pPr defTabSz="457200" eaLnBrk="0" fontAlgn="base" hangingPunct="0">
              <a:spcAft>
                <a:spcPct val="0"/>
              </a:spcAft>
              <a:defRPr>
                <a:solidFill>
                  <a:schemeClr val="tx1"/>
                </a:solidFill>
                <a:latin typeface="Calibri" pitchFamily="34" charset="0"/>
              </a:defRPr>
            </a:lvl7pPr>
            <a:lvl8pPr defTabSz="457200" eaLnBrk="0" fontAlgn="base" hangingPunct="0">
              <a:spcAft>
                <a:spcPct val="0"/>
              </a:spcAft>
              <a:defRPr>
                <a:solidFill>
                  <a:schemeClr val="tx1"/>
                </a:solidFill>
                <a:latin typeface="Calibri" pitchFamily="34" charset="0"/>
              </a:defRPr>
            </a:lvl8pPr>
            <a:lvl9pPr defTabSz="457200" eaLnBrk="0" fontAlgn="base" hangingPunct="0">
              <a:spcAft>
                <a:spcPct val="0"/>
              </a:spcAft>
              <a:defRPr>
                <a:solidFill>
                  <a:schemeClr val="tx1"/>
                </a:solidFill>
                <a:latin typeface="Calibri" pitchFamily="34" charset="0"/>
              </a:defRPr>
            </a:lvl9pPr>
          </a:lstStyle>
          <a:p>
            <a:pPr eaLnBrk="1" hangingPunct="1">
              <a:buClr>
                <a:srgbClr val="000000"/>
              </a:buClr>
              <a:buFont typeface="Times New Roman" pitchFamily="18" charset="0"/>
              <a:buNone/>
            </a:pPr>
            <a:endParaRPr lang="en-IN" altLang="en-US" sz="1800"/>
          </a:p>
        </p:txBody>
      </p:sp>
      <p:sp>
        <p:nvSpPr>
          <p:cNvPr id="12293" name="Text Box 4"/>
          <p:cNvSpPr txBox="1">
            <a:spLocks noChangeArrowheads="1"/>
          </p:cNvSpPr>
          <p:nvPr/>
        </p:nvSpPr>
        <p:spPr bwMode="auto">
          <a:xfrm>
            <a:off x="690563" y="3743325"/>
            <a:ext cx="8597900" cy="302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itchFamily="34" charset="0"/>
              </a:defRPr>
            </a:lvl1pPr>
            <a:lvl2pPr marL="742950" indent="-285750"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itchFamily="34" charset="0"/>
              </a:defRPr>
            </a:lvl2pPr>
            <a:lvl3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3pPr>
            <a:lvl4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4pPr>
            <a:lvl5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5pPr>
            <a:lvl6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6pPr>
            <a:lvl7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7pPr>
            <a:lvl8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8pPr>
            <a:lvl9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9pPr>
          </a:lstStyle>
          <a:p>
            <a:pPr eaLnBrk="1" hangingPunct="1">
              <a:spcBef>
                <a:spcPts val="700"/>
              </a:spcBef>
            </a:pPr>
            <a:endParaRPr lang="en-US" altLang="en-US" sz="2400">
              <a:solidFill>
                <a:srgbClr val="000000"/>
              </a:solidFill>
              <a:latin typeface="Arial" pitchFamily="34" charset="0"/>
              <a:ea typeface="Droid Sans Fallback" charset="0"/>
              <a:cs typeface="Droid Sans Fallback" charset="0"/>
            </a:endParaRPr>
          </a:p>
        </p:txBody>
      </p:sp>
      <p:pic>
        <p:nvPicPr>
          <p:cNvPr id="1229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38" y="1162050"/>
            <a:ext cx="8224837" cy="2438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10" name="Content Placeholder 4"/>
          <p:cNvGraphicFramePr>
            <a:graphicFrameLocks/>
          </p:cNvGraphicFramePr>
          <p:nvPr/>
        </p:nvGraphicFramePr>
        <p:xfrm>
          <a:off x="1095375" y="4179888"/>
          <a:ext cx="6953250" cy="2428876"/>
        </p:xfrm>
        <a:graphic>
          <a:graphicData uri="http://schemas.openxmlformats.org/drawingml/2006/table">
            <a:tbl>
              <a:tblPr/>
              <a:tblGrid>
                <a:gridCol w="3476625"/>
                <a:gridCol w="3476625"/>
              </a:tblGrid>
              <a:tr h="707140">
                <a:tc>
                  <a:txBody>
                    <a:bodyPr/>
                    <a:lstStyle/>
                    <a:p>
                      <a:pPr algn="ctr" fontAlgn="t"/>
                      <a:r>
                        <a:rPr lang="en-US" sz="1800" dirty="0">
                          <a:effectLst/>
                        </a:rPr>
                        <a:t>Biological Neural Network (BNN)</a:t>
                      </a:r>
                    </a:p>
                  </a:txBody>
                  <a:tcPr marL="76201" marR="76201" marT="76218" marB="7621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ctr" fontAlgn="t"/>
                      <a:r>
                        <a:rPr lang="en-US" sz="1800" dirty="0">
                          <a:effectLst/>
                        </a:rPr>
                        <a:t>Artificial Neural Network (ANN)</a:t>
                      </a:r>
                    </a:p>
                  </a:txBody>
                  <a:tcPr marL="76201" marR="76201" marT="76218" marB="7621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r>
              <a:tr h="430434">
                <a:tc>
                  <a:txBody>
                    <a:bodyPr/>
                    <a:lstStyle/>
                    <a:p>
                      <a:pPr fontAlgn="t"/>
                      <a:r>
                        <a:rPr lang="en-US" sz="1800">
                          <a:effectLst/>
                        </a:rPr>
                        <a:t>Soma</a:t>
                      </a:r>
                    </a:p>
                  </a:txBody>
                  <a:tcPr marL="76201" marR="76201" marT="76218" marB="7621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Node</a:t>
                      </a:r>
                    </a:p>
                  </a:txBody>
                  <a:tcPr marL="76201" marR="76201" marT="76218" marB="7621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430434">
                <a:tc>
                  <a:txBody>
                    <a:bodyPr/>
                    <a:lstStyle/>
                    <a:p>
                      <a:pPr fontAlgn="t"/>
                      <a:r>
                        <a:rPr lang="en-US" sz="1800">
                          <a:effectLst/>
                        </a:rPr>
                        <a:t>Dendrites</a:t>
                      </a:r>
                    </a:p>
                  </a:txBody>
                  <a:tcPr marL="76201" marR="76201" marT="76218" marB="7621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Input</a:t>
                      </a:r>
                    </a:p>
                  </a:txBody>
                  <a:tcPr marL="76201" marR="76201" marT="76218" marB="7621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430434">
                <a:tc>
                  <a:txBody>
                    <a:bodyPr/>
                    <a:lstStyle/>
                    <a:p>
                      <a:pPr fontAlgn="t"/>
                      <a:r>
                        <a:rPr lang="en-US" sz="1800">
                          <a:effectLst/>
                        </a:rPr>
                        <a:t>Synapse</a:t>
                      </a:r>
                    </a:p>
                  </a:txBody>
                  <a:tcPr marL="76201" marR="76201" marT="76218" marB="7621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Weights or Interconnections</a:t>
                      </a:r>
                    </a:p>
                  </a:txBody>
                  <a:tcPr marL="76201" marR="76201" marT="76218" marB="7621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430434">
                <a:tc>
                  <a:txBody>
                    <a:bodyPr/>
                    <a:lstStyle/>
                    <a:p>
                      <a:pPr fontAlgn="t"/>
                      <a:r>
                        <a:rPr lang="en-US" sz="1800">
                          <a:effectLst/>
                        </a:rPr>
                        <a:t>Axon</a:t>
                      </a:r>
                    </a:p>
                  </a:txBody>
                  <a:tcPr marL="76201" marR="76201" marT="76218" marB="7621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dirty="0">
                          <a:effectLst/>
                        </a:rPr>
                        <a:t>Output</a:t>
                      </a:r>
                    </a:p>
                  </a:txBody>
                  <a:tcPr marL="76201" marR="76201" marT="76218" marB="7621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66941503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
          <p:cNvSpPr>
            <a:spLocks noGrp="1" noChangeArrowheads="1"/>
          </p:cNvSpPr>
          <p:nvPr>
            <p:ph type="title"/>
          </p:nvPr>
        </p:nvSpPr>
        <p:spPr>
          <a:xfrm>
            <a:off x="462973" y="527915"/>
            <a:ext cx="8224838" cy="515937"/>
          </a:xfrm>
        </p:spPr>
        <p:txBody>
          <a:bodyPr>
            <a:normAutofit fontScale="90000"/>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altLang="en-US" sz="3600" b="1" dirty="0" smtClean="0"/>
              <a:t>Simple Model Of An Artificial Neuron</a:t>
            </a:r>
          </a:p>
        </p:txBody>
      </p:sp>
      <p:sp>
        <p:nvSpPr>
          <p:cNvPr id="14339" name="Text Box 2"/>
          <p:cNvSpPr txBox="1">
            <a:spLocks noChangeArrowheads="1"/>
          </p:cNvSpPr>
          <p:nvPr/>
        </p:nvSpPr>
        <p:spPr bwMode="auto">
          <a:xfrm>
            <a:off x="443490" y="785884"/>
            <a:ext cx="8224838" cy="6059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itchFamily="34" charset="0"/>
              </a:defRPr>
            </a:lvl1pPr>
            <a:lvl2pPr marL="742950" indent="-285750"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itchFamily="34" charset="0"/>
              </a:defRPr>
            </a:lvl2pPr>
            <a:lvl3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3pPr>
            <a:lvl4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4pPr>
            <a:lvl5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5pPr>
            <a:lvl6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6pPr>
            <a:lvl7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7pPr>
            <a:lvl8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8pPr>
            <a:lvl9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9pPr>
          </a:lstStyle>
          <a:p>
            <a:pPr algn="just" eaLnBrk="1" hangingPunct="1">
              <a:spcBef>
                <a:spcPts val="700"/>
              </a:spcBef>
            </a:pPr>
            <a:endParaRPr lang="en-US" altLang="en-US" sz="2400" dirty="0">
              <a:solidFill>
                <a:srgbClr val="000000"/>
              </a:solidFill>
              <a:latin typeface="Arial" pitchFamily="34" charset="0"/>
              <a:ea typeface="Droid Sans Fallback" charset="0"/>
              <a:cs typeface="Droid Sans Fallback" charset="0"/>
            </a:endParaRPr>
          </a:p>
          <a:p>
            <a:pPr algn="just" eaLnBrk="1" hangingPunct="1">
              <a:spcBef>
                <a:spcPts val="600"/>
              </a:spcBef>
            </a:pPr>
            <a:r>
              <a:rPr lang="en-US" altLang="en-US" sz="2400" dirty="0">
                <a:solidFill>
                  <a:srgbClr val="000000"/>
                </a:solidFill>
                <a:latin typeface="Arial" pitchFamily="34" charset="0"/>
                <a:ea typeface="Droid Sans Fallback" charset="0"/>
                <a:cs typeface="Droid Sans Fallback" charset="0"/>
              </a:rPr>
              <a:t>A neural net consists of a large number of simple processing elements called neurons, units, cells or nodes.</a:t>
            </a:r>
          </a:p>
          <a:p>
            <a:pPr algn="just" eaLnBrk="1" hangingPunct="1">
              <a:spcBef>
                <a:spcPts val="600"/>
              </a:spcBef>
            </a:pPr>
            <a:r>
              <a:rPr lang="en-US" altLang="en-US" sz="2400" dirty="0">
                <a:solidFill>
                  <a:srgbClr val="000000"/>
                </a:solidFill>
                <a:latin typeface="Arial" pitchFamily="34" charset="0"/>
                <a:ea typeface="Droid Sans Fallback" charset="0"/>
                <a:cs typeface="Droid Sans Fallback" charset="0"/>
              </a:rPr>
              <a:t>Each neuron is connected to other neurons by means of directed communication links, each with associated weight. </a:t>
            </a:r>
          </a:p>
          <a:p>
            <a:pPr algn="just" eaLnBrk="1" hangingPunct="1">
              <a:spcBef>
                <a:spcPts val="600"/>
              </a:spcBef>
            </a:pPr>
            <a:r>
              <a:rPr lang="en-US" altLang="en-US" sz="2400" dirty="0">
                <a:solidFill>
                  <a:srgbClr val="000000"/>
                </a:solidFill>
                <a:latin typeface="Arial" pitchFamily="34" charset="0"/>
                <a:ea typeface="Droid Sans Fallback" charset="0"/>
                <a:cs typeface="Droid Sans Fallback" charset="0"/>
              </a:rPr>
              <a:t>The weight represent information being used by the net to solve a problem. </a:t>
            </a:r>
          </a:p>
          <a:p>
            <a:pPr algn="just" eaLnBrk="1" hangingPunct="1">
              <a:spcBef>
                <a:spcPts val="600"/>
              </a:spcBef>
            </a:pPr>
            <a:r>
              <a:rPr lang="en-US" altLang="en-US" sz="2400" dirty="0">
                <a:solidFill>
                  <a:srgbClr val="000000"/>
                </a:solidFill>
                <a:latin typeface="Arial" pitchFamily="34" charset="0"/>
                <a:ea typeface="Droid Sans Fallback" charset="0"/>
                <a:cs typeface="Droid Sans Fallback" charset="0"/>
              </a:rPr>
              <a:t>Each neuron has an internal state, called its </a:t>
            </a:r>
            <a:r>
              <a:rPr lang="en-US" altLang="en-US" sz="2400" dirty="0">
                <a:solidFill>
                  <a:srgbClr val="000000"/>
                </a:solidFill>
                <a:latin typeface="Arial" pitchFamily="34" charset="0"/>
                <a:ea typeface="Droid Sans Fallback" charset="0"/>
                <a:cs typeface="Droid Sans Fallback" charset="0"/>
                <a:hlinkClick r:id="rId3"/>
              </a:rPr>
              <a:t>activation or activity level</a:t>
            </a:r>
            <a:r>
              <a:rPr lang="en-US" altLang="en-US" sz="2400" dirty="0">
                <a:solidFill>
                  <a:srgbClr val="000000"/>
                </a:solidFill>
                <a:latin typeface="Arial" pitchFamily="34" charset="0"/>
                <a:ea typeface="Droid Sans Fallback" charset="0"/>
                <a:cs typeface="Droid Sans Fallback" charset="0"/>
              </a:rPr>
              <a:t>, which is a function of the inputs it has received. Typically, a neuron sends its activation as a signal to several other neurons.</a:t>
            </a:r>
          </a:p>
          <a:p>
            <a:pPr algn="just" eaLnBrk="1" hangingPunct="1">
              <a:spcBef>
                <a:spcPts val="600"/>
              </a:spcBef>
            </a:pPr>
            <a:r>
              <a:rPr lang="en-US" altLang="en-US" sz="2400" dirty="0">
                <a:solidFill>
                  <a:srgbClr val="000000"/>
                </a:solidFill>
                <a:latin typeface="Arial" pitchFamily="34" charset="0"/>
                <a:ea typeface="Droid Sans Fallback" charset="0"/>
                <a:cs typeface="Droid Sans Fallback" charset="0"/>
              </a:rPr>
              <a:t>It is important to note that a neuron can send only one signal at a time, although that signal is broadcast to several other neurons.</a:t>
            </a:r>
          </a:p>
        </p:txBody>
      </p:sp>
      <p:pic>
        <p:nvPicPr>
          <p:cNvPr id="1434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475" y="1903413"/>
            <a:ext cx="152400" cy="152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34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700" y="5100638"/>
            <a:ext cx="152400" cy="152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34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475" y="1128713"/>
            <a:ext cx="152400" cy="152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34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363" y="3578225"/>
            <a:ext cx="152400" cy="152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13218814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noChangeArrowheads="1"/>
          </p:cNvSpPr>
          <p:nvPr>
            <p:ph type="title"/>
          </p:nvPr>
        </p:nvSpPr>
        <p:spPr/>
        <p:txBody>
          <a:bodyPr>
            <a:normAutofit fontScale="90000"/>
          </a:bodyPr>
          <a:lstStyle/>
          <a:p>
            <a:pPr eaLnBrk="1" hangingPunct="1"/>
            <a:r>
              <a:rPr lang="en-IN" altLang="en-US" sz="3600" b="1" smtClean="0"/>
              <a:t>SIMPLE MODEL OF AN ARTIFICIAL NEURON</a:t>
            </a:r>
            <a:endParaRPr lang="en-IN" altLang="en-US" sz="3600" smtClean="0"/>
          </a:p>
        </p:txBody>
      </p:sp>
      <p:sp>
        <p:nvSpPr>
          <p:cNvPr id="16387" name="Content Placeholder 2"/>
          <p:cNvSpPr>
            <a:spLocks noGrp="1" noChangeArrowheads="1"/>
          </p:cNvSpPr>
          <p:nvPr>
            <p:ph idx="1"/>
          </p:nvPr>
        </p:nvSpPr>
        <p:spPr/>
        <p:txBody>
          <a:bodyPr/>
          <a:lstStyle/>
          <a:p>
            <a:pPr marL="0" indent="0" eaLnBrk="1" hangingPunct="1">
              <a:buFont typeface="Arial" pitchFamily="34" charset="0"/>
              <a:buNone/>
            </a:pPr>
            <a:r>
              <a:rPr lang="en-IN" altLang="en-US" dirty="0" smtClean="0"/>
              <a:t>The total input I received by soma of artificial neuron</a:t>
            </a:r>
          </a:p>
          <a:p>
            <a:pPr marL="0" indent="0" eaLnBrk="1" hangingPunct="1">
              <a:buFont typeface="Arial" pitchFamily="34" charset="0"/>
              <a:buNone/>
            </a:pPr>
            <a:r>
              <a:rPr lang="en-IN" altLang="en-US" dirty="0" smtClean="0"/>
              <a:t>is</a:t>
            </a:r>
          </a:p>
          <a:p>
            <a:pPr marL="0" indent="0" algn="ctr" eaLnBrk="1" hangingPunct="1">
              <a:buFont typeface="Arial" pitchFamily="34" charset="0"/>
              <a:buNone/>
            </a:pPr>
            <a:r>
              <a:rPr lang="en-IN" altLang="en-US" dirty="0" smtClean="0">
                <a:solidFill>
                  <a:srgbClr val="FF0000"/>
                </a:solidFill>
              </a:rPr>
              <a:t>I = w1*x1 + w2*x2 + ….+</a:t>
            </a:r>
            <a:r>
              <a:rPr lang="en-IN" altLang="en-US" dirty="0" err="1" smtClean="0">
                <a:solidFill>
                  <a:srgbClr val="FF0000"/>
                </a:solidFill>
              </a:rPr>
              <a:t>wn</a:t>
            </a:r>
            <a:r>
              <a:rPr lang="en-IN" altLang="en-US" dirty="0" smtClean="0">
                <a:solidFill>
                  <a:srgbClr val="FF0000"/>
                </a:solidFill>
              </a:rPr>
              <a:t>*</a:t>
            </a:r>
            <a:r>
              <a:rPr lang="en-IN" altLang="en-US" dirty="0" err="1" smtClean="0">
                <a:solidFill>
                  <a:srgbClr val="FF0000"/>
                </a:solidFill>
              </a:rPr>
              <a:t>xn</a:t>
            </a:r>
            <a:endParaRPr lang="en-IN" altLang="en-US" dirty="0" smtClean="0">
              <a:solidFill>
                <a:srgbClr val="FF0000"/>
              </a:solidFill>
            </a:endParaRPr>
          </a:p>
          <a:p>
            <a:pPr marL="0" indent="0" algn="ctr" eaLnBrk="1" hangingPunct="1">
              <a:buFont typeface="Arial" pitchFamily="34" charset="0"/>
              <a:buNone/>
            </a:pPr>
            <a:r>
              <a:rPr lang="en-IN" altLang="en-US" dirty="0" smtClean="0">
                <a:solidFill>
                  <a:srgbClr val="FF0000"/>
                </a:solidFill>
              </a:rPr>
              <a:t>=∑ </a:t>
            </a:r>
            <a:r>
              <a:rPr lang="en-IN" altLang="en-US" dirty="0" err="1" smtClean="0">
                <a:solidFill>
                  <a:srgbClr val="FF0000"/>
                </a:solidFill>
              </a:rPr>
              <a:t>wi</a:t>
            </a:r>
            <a:r>
              <a:rPr lang="en-IN" altLang="en-US" dirty="0" smtClean="0">
                <a:solidFill>
                  <a:srgbClr val="FF0000"/>
                </a:solidFill>
              </a:rPr>
              <a:t>*xi   where i=1 to n</a:t>
            </a:r>
          </a:p>
          <a:p>
            <a:pPr marL="0" indent="0" eaLnBrk="1" hangingPunct="1">
              <a:buFont typeface="Arial" pitchFamily="34" charset="0"/>
              <a:buNone/>
            </a:pPr>
            <a:r>
              <a:rPr lang="en-IN" altLang="en-US" dirty="0" smtClean="0"/>
              <a:t>To generate the final output Y ,the sum is passed to filter </a:t>
            </a:r>
            <a:r>
              <a:rPr lang="el-GR" altLang="en-US" dirty="0" smtClean="0"/>
              <a:t>Φ</a:t>
            </a:r>
            <a:r>
              <a:rPr lang="en-IN" altLang="en-US" dirty="0" smtClean="0"/>
              <a:t> called activation function or transfer function or squash function which releases the output</a:t>
            </a:r>
          </a:p>
          <a:p>
            <a:pPr marL="0" indent="0" algn="ctr">
              <a:buNone/>
            </a:pPr>
            <a:r>
              <a:rPr lang="en-IN" altLang="en-US" dirty="0" smtClean="0">
                <a:solidFill>
                  <a:srgbClr val="FF0000"/>
                </a:solidFill>
              </a:rPr>
              <a:t>Y=Φ(I) </a:t>
            </a:r>
            <a:r>
              <a:rPr lang="en-IN" altLang="en-US" dirty="0">
                <a:solidFill>
                  <a:srgbClr val="FF0000"/>
                </a:solidFill>
              </a:rPr>
              <a:t>OR </a:t>
            </a:r>
            <a:r>
              <a:rPr lang="en-IN" altLang="en-US" dirty="0" smtClean="0">
                <a:solidFill>
                  <a:srgbClr val="FF0000"/>
                </a:solidFill>
              </a:rPr>
              <a:t>Y=F(X) </a:t>
            </a:r>
          </a:p>
          <a:p>
            <a:pPr marL="0" indent="0" eaLnBrk="1" hangingPunct="1">
              <a:buFont typeface="Arial" pitchFamily="34" charset="0"/>
              <a:buNone/>
            </a:pPr>
            <a:endParaRPr lang="en-IN" altLang="en-US" dirty="0" smtClean="0"/>
          </a:p>
          <a:p>
            <a:pPr marL="0" indent="0" eaLnBrk="1" hangingPunct="1">
              <a:buFont typeface="Arial" pitchFamily="34" charset="0"/>
              <a:buNone/>
            </a:pPr>
            <a:endParaRPr lang="en-IN" altLang="en-US" dirty="0" smtClean="0"/>
          </a:p>
          <a:p>
            <a:pPr marL="0" indent="0" eaLnBrk="1" hangingPunct="1">
              <a:buFont typeface="Arial" pitchFamily="34" charset="0"/>
              <a:buNone/>
            </a:pPr>
            <a:endParaRPr lang="en-IN" altLang="en-US" dirty="0" smtClean="0"/>
          </a:p>
        </p:txBody>
      </p:sp>
    </p:spTree>
    <p:extLst>
      <p:ext uri="{BB962C8B-B14F-4D97-AF65-F5344CB8AC3E}">
        <p14:creationId xmlns:p14="http://schemas.microsoft.com/office/powerpoint/2010/main" val="4327334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400" y="592927"/>
            <a:ext cx="5851805" cy="473173"/>
          </a:xfrm>
          <a:prstGeom prst="rect">
            <a:avLst/>
          </a:prstGeom>
        </p:spPr>
        <p:txBody>
          <a:bodyPr vert="horz" wrap="square" lIns="0" tIns="11397" rIns="0" bIns="0" rtlCol="0">
            <a:spAutoFit/>
          </a:bodyPr>
          <a:lstStyle/>
          <a:p>
            <a:pPr marL="11397">
              <a:spcBef>
                <a:spcPts val="90"/>
              </a:spcBef>
            </a:pPr>
            <a:r>
              <a:rPr spc="-4" dirty="0"/>
              <a:t>Artificial</a:t>
            </a:r>
            <a:r>
              <a:rPr spc="-22" dirty="0"/>
              <a:t> </a:t>
            </a:r>
            <a:r>
              <a:rPr spc="-4" dirty="0"/>
              <a:t>Neuron</a:t>
            </a:r>
            <a:r>
              <a:rPr spc="-13" dirty="0"/>
              <a:t> </a:t>
            </a:r>
            <a:r>
              <a:rPr spc="-4" dirty="0"/>
              <a:t>Model</a:t>
            </a:r>
          </a:p>
        </p:txBody>
      </p:sp>
      <p:sp>
        <p:nvSpPr>
          <p:cNvPr id="3" name="object 3"/>
          <p:cNvSpPr txBox="1"/>
          <p:nvPr/>
        </p:nvSpPr>
        <p:spPr>
          <a:xfrm>
            <a:off x="3928603" y="4130488"/>
            <a:ext cx="804718" cy="291353"/>
          </a:xfrm>
          <a:prstGeom prst="rect">
            <a:avLst/>
          </a:prstGeom>
        </p:spPr>
        <p:txBody>
          <a:bodyPr vert="horz" wrap="square" lIns="0" tIns="11397" rIns="0" bIns="0" rtlCol="0">
            <a:spAutoFit/>
          </a:bodyPr>
          <a:lstStyle/>
          <a:p>
            <a:pPr marL="34191">
              <a:spcBef>
                <a:spcPts val="90"/>
              </a:spcBef>
            </a:pPr>
            <a:r>
              <a:rPr dirty="0">
                <a:solidFill>
                  <a:srgbClr val="3366FF"/>
                </a:solidFill>
                <a:latin typeface="Times New Roman"/>
                <a:cs typeface="Times New Roman"/>
              </a:rPr>
              <a:t>Neuron</a:t>
            </a:r>
            <a:r>
              <a:rPr sz="1700" baseline="25641" dirty="0">
                <a:solidFill>
                  <a:srgbClr val="4180FF"/>
                </a:solidFill>
                <a:latin typeface="Times New Roman"/>
                <a:cs typeface="Times New Roman"/>
              </a:rPr>
              <a:t>i</a:t>
            </a:r>
            <a:endParaRPr sz="1700" baseline="25641">
              <a:latin typeface="Times New Roman"/>
              <a:cs typeface="Times New Roman"/>
            </a:endParaRPr>
          </a:p>
        </p:txBody>
      </p:sp>
      <p:sp>
        <p:nvSpPr>
          <p:cNvPr id="4" name="object 4"/>
          <p:cNvSpPr txBox="1"/>
          <p:nvPr/>
        </p:nvSpPr>
        <p:spPr>
          <a:xfrm>
            <a:off x="6292826" y="3595408"/>
            <a:ext cx="711200" cy="845070"/>
          </a:xfrm>
          <a:prstGeom prst="rect">
            <a:avLst/>
          </a:prstGeom>
        </p:spPr>
        <p:txBody>
          <a:bodyPr vert="horz" wrap="square" lIns="0" tIns="11397" rIns="0" bIns="0" rtlCol="0">
            <a:spAutoFit/>
          </a:bodyPr>
          <a:lstStyle/>
          <a:p>
            <a:pPr marL="93454">
              <a:spcBef>
                <a:spcPts val="90"/>
              </a:spcBef>
            </a:pPr>
            <a:r>
              <a:rPr sz="2200" b="1" dirty="0">
                <a:solidFill>
                  <a:srgbClr val="800000"/>
                </a:solidFill>
                <a:latin typeface="Times New Roman"/>
                <a:cs typeface="Times New Roman"/>
              </a:rPr>
              <a:t>a</a:t>
            </a:r>
            <a:r>
              <a:rPr sz="2200" b="1" baseline="-20833" dirty="0">
                <a:solidFill>
                  <a:srgbClr val="941100"/>
                </a:solidFill>
                <a:latin typeface="Times New Roman"/>
                <a:cs typeface="Times New Roman"/>
              </a:rPr>
              <a:t>i</a:t>
            </a:r>
            <a:endParaRPr sz="2200" baseline="-20833" dirty="0">
              <a:latin typeface="Times New Roman"/>
              <a:cs typeface="Times New Roman"/>
            </a:endParaRPr>
          </a:p>
          <a:p>
            <a:pPr marL="34191">
              <a:spcBef>
                <a:spcPts val="1701"/>
              </a:spcBef>
            </a:pPr>
            <a:r>
              <a:rPr spc="-4" dirty="0">
                <a:solidFill>
                  <a:srgbClr val="800000"/>
                </a:solidFill>
                <a:latin typeface="Times New Roman"/>
                <a:cs typeface="Times New Roman"/>
              </a:rPr>
              <a:t>Output</a:t>
            </a:r>
            <a:endParaRPr dirty="0">
              <a:latin typeface="Times New Roman"/>
              <a:cs typeface="Times New Roman"/>
            </a:endParaRPr>
          </a:p>
        </p:txBody>
      </p:sp>
      <p:sp>
        <p:nvSpPr>
          <p:cNvPr id="5" name="object 5"/>
          <p:cNvSpPr/>
          <p:nvPr/>
        </p:nvSpPr>
        <p:spPr>
          <a:xfrm>
            <a:off x="4087930" y="3510243"/>
            <a:ext cx="554182" cy="537882"/>
          </a:xfrm>
          <a:custGeom>
            <a:avLst/>
            <a:gdLst/>
            <a:ahLst/>
            <a:cxnLst/>
            <a:rect l="l" t="t" r="r" b="b"/>
            <a:pathLst>
              <a:path w="609600" h="609600">
                <a:moveTo>
                  <a:pt x="0" y="304799"/>
                </a:moveTo>
                <a:lnTo>
                  <a:pt x="3989" y="255359"/>
                </a:lnTo>
                <a:lnTo>
                  <a:pt x="15538" y="208459"/>
                </a:lnTo>
                <a:lnTo>
                  <a:pt x="34021" y="164726"/>
                </a:lnTo>
                <a:lnTo>
                  <a:pt x="58808" y="124789"/>
                </a:lnTo>
                <a:lnTo>
                  <a:pt x="89273" y="89273"/>
                </a:lnTo>
                <a:lnTo>
                  <a:pt x="124789" y="58808"/>
                </a:lnTo>
                <a:lnTo>
                  <a:pt x="164726" y="34021"/>
                </a:lnTo>
                <a:lnTo>
                  <a:pt x="208459" y="15538"/>
                </a:lnTo>
                <a:lnTo>
                  <a:pt x="255359" y="3989"/>
                </a:lnTo>
                <a:lnTo>
                  <a:pt x="304799" y="0"/>
                </a:lnTo>
                <a:lnTo>
                  <a:pt x="354240" y="3989"/>
                </a:lnTo>
                <a:lnTo>
                  <a:pt x="401140" y="15538"/>
                </a:lnTo>
                <a:lnTo>
                  <a:pt x="444873" y="34021"/>
                </a:lnTo>
                <a:lnTo>
                  <a:pt x="484810" y="58808"/>
                </a:lnTo>
                <a:lnTo>
                  <a:pt x="520326" y="89273"/>
                </a:lnTo>
                <a:lnTo>
                  <a:pt x="550791" y="124789"/>
                </a:lnTo>
                <a:lnTo>
                  <a:pt x="575578" y="164726"/>
                </a:lnTo>
                <a:lnTo>
                  <a:pt x="594061" y="208459"/>
                </a:lnTo>
                <a:lnTo>
                  <a:pt x="605610" y="255359"/>
                </a:lnTo>
                <a:lnTo>
                  <a:pt x="609599" y="304799"/>
                </a:lnTo>
                <a:lnTo>
                  <a:pt x="605610" y="354240"/>
                </a:lnTo>
                <a:lnTo>
                  <a:pt x="594061" y="401140"/>
                </a:lnTo>
                <a:lnTo>
                  <a:pt x="575578" y="444872"/>
                </a:lnTo>
                <a:lnTo>
                  <a:pt x="550791" y="484810"/>
                </a:lnTo>
                <a:lnTo>
                  <a:pt x="520326" y="520325"/>
                </a:lnTo>
                <a:lnTo>
                  <a:pt x="484810" y="550791"/>
                </a:lnTo>
                <a:lnTo>
                  <a:pt x="444873" y="575578"/>
                </a:lnTo>
                <a:lnTo>
                  <a:pt x="401140" y="594060"/>
                </a:lnTo>
                <a:lnTo>
                  <a:pt x="354240" y="605610"/>
                </a:lnTo>
                <a:lnTo>
                  <a:pt x="304799" y="609599"/>
                </a:lnTo>
                <a:lnTo>
                  <a:pt x="255359" y="605610"/>
                </a:lnTo>
                <a:lnTo>
                  <a:pt x="208459" y="594060"/>
                </a:lnTo>
                <a:lnTo>
                  <a:pt x="164726" y="575578"/>
                </a:lnTo>
                <a:lnTo>
                  <a:pt x="124789" y="550791"/>
                </a:lnTo>
                <a:lnTo>
                  <a:pt x="89273" y="520325"/>
                </a:lnTo>
                <a:lnTo>
                  <a:pt x="58808" y="484810"/>
                </a:lnTo>
                <a:lnTo>
                  <a:pt x="34021" y="444872"/>
                </a:lnTo>
                <a:lnTo>
                  <a:pt x="15538" y="401140"/>
                </a:lnTo>
                <a:lnTo>
                  <a:pt x="3989" y="354240"/>
                </a:lnTo>
                <a:lnTo>
                  <a:pt x="0" y="304799"/>
                </a:lnTo>
                <a:close/>
              </a:path>
            </a:pathLst>
          </a:custGeom>
          <a:ln w="9524">
            <a:solidFill>
              <a:srgbClr val="000000"/>
            </a:solidFill>
          </a:ln>
        </p:spPr>
        <p:txBody>
          <a:bodyPr wrap="square" lIns="0" tIns="0" rIns="0" bIns="0" rtlCol="0"/>
          <a:lstStyle/>
          <a:p>
            <a:endParaRPr/>
          </a:p>
        </p:txBody>
      </p:sp>
      <p:sp>
        <p:nvSpPr>
          <p:cNvPr id="6" name="object 6"/>
          <p:cNvSpPr txBox="1"/>
          <p:nvPr/>
        </p:nvSpPr>
        <p:spPr>
          <a:xfrm>
            <a:off x="4252215" y="3579719"/>
            <a:ext cx="214745" cy="398929"/>
          </a:xfrm>
          <a:prstGeom prst="rect">
            <a:avLst/>
          </a:prstGeom>
        </p:spPr>
        <p:txBody>
          <a:bodyPr vert="horz" wrap="square" lIns="0" tIns="11397" rIns="0" bIns="0" rtlCol="0">
            <a:spAutoFit/>
          </a:bodyPr>
          <a:lstStyle/>
          <a:p>
            <a:pPr marL="11397">
              <a:spcBef>
                <a:spcPts val="90"/>
              </a:spcBef>
            </a:pPr>
            <a:r>
              <a:rPr sz="2500" dirty="0">
                <a:solidFill>
                  <a:srgbClr val="000066"/>
                </a:solidFill>
                <a:latin typeface="Symbol"/>
                <a:cs typeface="Symbol"/>
              </a:rPr>
              <a:t></a:t>
            </a:r>
            <a:endParaRPr sz="2500">
              <a:latin typeface="Symbol"/>
              <a:cs typeface="Symbol"/>
            </a:endParaRPr>
          </a:p>
        </p:txBody>
      </p:sp>
      <p:grpSp>
        <p:nvGrpSpPr>
          <p:cNvPr id="7" name="object 7"/>
          <p:cNvGrpSpPr/>
          <p:nvPr/>
        </p:nvGrpSpPr>
        <p:grpSpPr>
          <a:xfrm>
            <a:off x="3113782" y="3102629"/>
            <a:ext cx="2359891" cy="1554816"/>
            <a:chOff x="3425160" y="3516312"/>
            <a:chExt cx="2595880" cy="1762125"/>
          </a:xfrm>
        </p:grpSpPr>
        <p:sp>
          <p:nvSpPr>
            <p:cNvPr id="8" name="object 8"/>
            <p:cNvSpPr/>
            <p:nvPr/>
          </p:nvSpPr>
          <p:spPr>
            <a:xfrm>
              <a:off x="3506123" y="3521075"/>
              <a:ext cx="969010" cy="596900"/>
            </a:xfrm>
            <a:custGeom>
              <a:avLst/>
              <a:gdLst/>
              <a:ahLst/>
              <a:cxnLst/>
              <a:rect l="l" t="t" r="r" b="b"/>
              <a:pathLst>
                <a:path w="969010" h="596900">
                  <a:moveTo>
                    <a:pt x="0" y="0"/>
                  </a:moveTo>
                  <a:lnTo>
                    <a:pt x="968967" y="596288"/>
                  </a:lnTo>
                </a:path>
              </a:pathLst>
            </a:custGeom>
            <a:ln w="9524">
              <a:solidFill>
                <a:srgbClr val="000000"/>
              </a:solidFill>
            </a:ln>
          </p:spPr>
          <p:txBody>
            <a:bodyPr wrap="square" lIns="0" tIns="0" rIns="0" bIns="0" rtlCol="0"/>
            <a:lstStyle/>
            <a:p>
              <a:endParaRPr/>
            </a:p>
          </p:txBody>
        </p:sp>
        <p:sp>
          <p:nvSpPr>
            <p:cNvPr id="9" name="object 9"/>
            <p:cNvSpPr/>
            <p:nvPr/>
          </p:nvSpPr>
          <p:spPr>
            <a:xfrm>
              <a:off x="4411859" y="4058291"/>
              <a:ext cx="85090" cy="72390"/>
            </a:xfrm>
            <a:custGeom>
              <a:avLst/>
              <a:gdLst/>
              <a:ahLst/>
              <a:cxnLst/>
              <a:rect l="l" t="t" r="r" b="b"/>
              <a:pathLst>
                <a:path w="85089" h="72389">
                  <a:moveTo>
                    <a:pt x="39935" y="0"/>
                  </a:moveTo>
                  <a:lnTo>
                    <a:pt x="0" y="64895"/>
                  </a:lnTo>
                  <a:lnTo>
                    <a:pt x="84863" y="72383"/>
                  </a:lnTo>
                  <a:lnTo>
                    <a:pt x="39935" y="0"/>
                  </a:lnTo>
                  <a:close/>
                </a:path>
              </a:pathLst>
            </a:custGeom>
            <a:solidFill>
              <a:srgbClr val="000000"/>
            </a:solidFill>
          </p:spPr>
          <p:txBody>
            <a:bodyPr wrap="square" lIns="0" tIns="0" rIns="0" bIns="0" rtlCol="0"/>
            <a:lstStyle/>
            <a:p>
              <a:endParaRPr/>
            </a:p>
          </p:txBody>
        </p:sp>
        <p:sp>
          <p:nvSpPr>
            <p:cNvPr id="10" name="object 10"/>
            <p:cNvSpPr/>
            <p:nvPr/>
          </p:nvSpPr>
          <p:spPr>
            <a:xfrm>
              <a:off x="3429923" y="4054475"/>
              <a:ext cx="1042035" cy="149225"/>
            </a:xfrm>
            <a:custGeom>
              <a:avLst/>
              <a:gdLst/>
              <a:ahLst/>
              <a:cxnLst/>
              <a:rect l="l" t="t" r="r" b="b"/>
              <a:pathLst>
                <a:path w="1042035" h="149225">
                  <a:moveTo>
                    <a:pt x="0" y="0"/>
                  </a:moveTo>
                  <a:lnTo>
                    <a:pt x="1041655" y="148807"/>
                  </a:lnTo>
                </a:path>
              </a:pathLst>
            </a:custGeom>
            <a:ln w="9524">
              <a:solidFill>
                <a:srgbClr val="000000"/>
              </a:solidFill>
            </a:ln>
          </p:spPr>
          <p:txBody>
            <a:bodyPr wrap="square" lIns="0" tIns="0" rIns="0" bIns="0" rtlCol="0"/>
            <a:lstStyle/>
            <a:p>
              <a:endParaRPr/>
            </a:p>
          </p:txBody>
        </p:sp>
        <p:sp>
          <p:nvSpPr>
            <p:cNvPr id="11" name="object 11"/>
            <p:cNvSpPr/>
            <p:nvPr/>
          </p:nvSpPr>
          <p:spPr>
            <a:xfrm>
              <a:off x="4415900" y="4158381"/>
              <a:ext cx="81280" cy="75565"/>
            </a:xfrm>
            <a:custGeom>
              <a:avLst/>
              <a:gdLst/>
              <a:ahLst/>
              <a:cxnLst/>
              <a:rect l="l" t="t" r="r" b="b"/>
              <a:pathLst>
                <a:path w="81279" h="75564">
                  <a:moveTo>
                    <a:pt x="10777" y="0"/>
                  </a:moveTo>
                  <a:lnTo>
                    <a:pt x="0" y="75434"/>
                  </a:lnTo>
                  <a:lnTo>
                    <a:pt x="80822" y="48493"/>
                  </a:lnTo>
                  <a:lnTo>
                    <a:pt x="10777" y="0"/>
                  </a:lnTo>
                  <a:close/>
                </a:path>
              </a:pathLst>
            </a:custGeom>
            <a:solidFill>
              <a:srgbClr val="000000"/>
            </a:solidFill>
          </p:spPr>
          <p:txBody>
            <a:bodyPr wrap="square" lIns="0" tIns="0" rIns="0" bIns="0" rtlCol="0"/>
            <a:lstStyle/>
            <a:p>
              <a:endParaRPr/>
            </a:p>
          </p:txBody>
        </p:sp>
        <p:sp>
          <p:nvSpPr>
            <p:cNvPr id="12" name="object 12"/>
            <p:cNvSpPr/>
            <p:nvPr/>
          </p:nvSpPr>
          <p:spPr>
            <a:xfrm>
              <a:off x="3429923" y="4291618"/>
              <a:ext cx="1043305" cy="372745"/>
            </a:xfrm>
            <a:custGeom>
              <a:avLst/>
              <a:gdLst/>
              <a:ahLst/>
              <a:cxnLst/>
              <a:rect l="l" t="t" r="r" b="b"/>
              <a:pathLst>
                <a:path w="1043304" h="372745">
                  <a:moveTo>
                    <a:pt x="0" y="372456"/>
                  </a:moveTo>
                  <a:lnTo>
                    <a:pt x="1042879" y="0"/>
                  </a:lnTo>
                </a:path>
              </a:pathLst>
            </a:custGeom>
            <a:ln w="9524">
              <a:solidFill>
                <a:srgbClr val="000000"/>
              </a:solidFill>
            </a:ln>
          </p:spPr>
          <p:txBody>
            <a:bodyPr wrap="square" lIns="0" tIns="0" rIns="0" bIns="0" rtlCol="0"/>
            <a:lstStyle/>
            <a:p>
              <a:endParaRPr/>
            </a:p>
          </p:txBody>
        </p:sp>
        <p:sp>
          <p:nvSpPr>
            <p:cNvPr id="13" name="object 13"/>
            <p:cNvSpPr/>
            <p:nvPr/>
          </p:nvSpPr>
          <p:spPr>
            <a:xfrm>
              <a:off x="4412147" y="4272823"/>
              <a:ext cx="85090" cy="72390"/>
            </a:xfrm>
            <a:custGeom>
              <a:avLst/>
              <a:gdLst/>
              <a:ahLst/>
              <a:cxnLst/>
              <a:rect l="l" t="t" r="r" b="b"/>
              <a:pathLst>
                <a:path w="85089" h="72389">
                  <a:moveTo>
                    <a:pt x="0" y="0"/>
                  </a:moveTo>
                  <a:lnTo>
                    <a:pt x="25628" y="71761"/>
                  </a:lnTo>
                  <a:lnTo>
                    <a:pt x="84575" y="10251"/>
                  </a:lnTo>
                  <a:lnTo>
                    <a:pt x="0" y="0"/>
                  </a:lnTo>
                  <a:close/>
                </a:path>
              </a:pathLst>
            </a:custGeom>
            <a:solidFill>
              <a:srgbClr val="000000"/>
            </a:solidFill>
          </p:spPr>
          <p:txBody>
            <a:bodyPr wrap="square" lIns="0" tIns="0" rIns="0" bIns="0" rtlCol="0"/>
            <a:lstStyle/>
            <a:p>
              <a:endParaRPr/>
            </a:p>
          </p:txBody>
        </p:sp>
        <p:sp>
          <p:nvSpPr>
            <p:cNvPr id="14" name="object 14"/>
            <p:cNvSpPr/>
            <p:nvPr/>
          </p:nvSpPr>
          <p:spPr>
            <a:xfrm>
              <a:off x="5106323" y="4283075"/>
              <a:ext cx="889000" cy="0"/>
            </a:xfrm>
            <a:custGeom>
              <a:avLst/>
              <a:gdLst/>
              <a:ahLst/>
              <a:cxnLst/>
              <a:rect l="l" t="t" r="r" b="b"/>
              <a:pathLst>
                <a:path w="889000">
                  <a:moveTo>
                    <a:pt x="0" y="0"/>
                  </a:moveTo>
                  <a:lnTo>
                    <a:pt x="888999" y="0"/>
                  </a:lnTo>
                </a:path>
              </a:pathLst>
            </a:custGeom>
            <a:ln w="9524">
              <a:solidFill>
                <a:srgbClr val="000000"/>
              </a:solidFill>
            </a:ln>
          </p:spPr>
          <p:txBody>
            <a:bodyPr wrap="square" lIns="0" tIns="0" rIns="0" bIns="0" rtlCol="0"/>
            <a:lstStyle/>
            <a:p>
              <a:endParaRPr/>
            </a:p>
          </p:txBody>
        </p:sp>
        <p:sp>
          <p:nvSpPr>
            <p:cNvPr id="15" name="object 15"/>
            <p:cNvSpPr/>
            <p:nvPr/>
          </p:nvSpPr>
          <p:spPr>
            <a:xfrm>
              <a:off x="5944523" y="4244975"/>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a:p>
          </p:txBody>
        </p:sp>
        <p:sp>
          <p:nvSpPr>
            <p:cNvPr id="16" name="object 16"/>
            <p:cNvSpPr/>
            <p:nvPr/>
          </p:nvSpPr>
          <p:spPr>
            <a:xfrm>
              <a:off x="3429923" y="4375805"/>
              <a:ext cx="1047750" cy="897890"/>
            </a:xfrm>
            <a:custGeom>
              <a:avLst/>
              <a:gdLst/>
              <a:ahLst/>
              <a:cxnLst/>
              <a:rect l="l" t="t" r="r" b="b"/>
              <a:pathLst>
                <a:path w="1047750" h="897889">
                  <a:moveTo>
                    <a:pt x="0" y="897869"/>
                  </a:moveTo>
                  <a:lnTo>
                    <a:pt x="1047514" y="0"/>
                  </a:lnTo>
                </a:path>
              </a:pathLst>
            </a:custGeom>
            <a:ln w="9524">
              <a:solidFill>
                <a:srgbClr val="000000"/>
              </a:solidFill>
            </a:ln>
          </p:spPr>
          <p:txBody>
            <a:bodyPr wrap="square" lIns="0" tIns="0" rIns="0" bIns="0" rtlCol="0"/>
            <a:lstStyle/>
            <a:p>
              <a:endParaRPr/>
            </a:p>
          </p:txBody>
        </p:sp>
        <p:sp>
          <p:nvSpPr>
            <p:cNvPr id="17" name="object 17"/>
            <p:cNvSpPr/>
            <p:nvPr/>
          </p:nvSpPr>
          <p:spPr>
            <a:xfrm>
              <a:off x="4414072" y="4359275"/>
              <a:ext cx="83185" cy="78740"/>
            </a:xfrm>
            <a:custGeom>
              <a:avLst/>
              <a:gdLst/>
              <a:ahLst/>
              <a:cxnLst/>
              <a:rect l="l" t="t" r="r" b="b"/>
              <a:pathLst>
                <a:path w="83185" h="78739">
                  <a:moveTo>
                    <a:pt x="82650" y="0"/>
                  </a:moveTo>
                  <a:lnTo>
                    <a:pt x="0" y="20662"/>
                  </a:lnTo>
                  <a:lnTo>
                    <a:pt x="49589" y="78517"/>
                  </a:lnTo>
                  <a:lnTo>
                    <a:pt x="82650" y="0"/>
                  </a:lnTo>
                  <a:close/>
                </a:path>
              </a:pathLst>
            </a:custGeom>
            <a:solidFill>
              <a:srgbClr val="000000"/>
            </a:solidFill>
          </p:spPr>
          <p:txBody>
            <a:bodyPr wrap="square" lIns="0" tIns="0" rIns="0" bIns="0" rtlCol="0"/>
            <a:lstStyle/>
            <a:p>
              <a:endParaRPr/>
            </a:p>
          </p:txBody>
        </p:sp>
      </p:grpSp>
      <p:sp>
        <p:nvSpPr>
          <p:cNvPr id="18" name="object 18"/>
          <p:cNvSpPr txBox="1"/>
          <p:nvPr/>
        </p:nvSpPr>
        <p:spPr>
          <a:xfrm>
            <a:off x="2612421" y="2060202"/>
            <a:ext cx="824345" cy="1027171"/>
          </a:xfrm>
          <a:prstGeom prst="rect">
            <a:avLst/>
          </a:prstGeom>
        </p:spPr>
        <p:txBody>
          <a:bodyPr vert="horz" wrap="square" lIns="0" tIns="11397" rIns="0" bIns="0" rtlCol="0">
            <a:spAutoFit/>
          </a:bodyPr>
          <a:lstStyle/>
          <a:p>
            <a:pPr marL="34191">
              <a:spcBef>
                <a:spcPts val="90"/>
              </a:spcBef>
            </a:pPr>
            <a:r>
              <a:rPr sz="2200" b="1" dirty="0">
                <a:solidFill>
                  <a:srgbClr val="FF3300"/>
                </a:solidFill>
                <a:latin typeface="Times New Roman"/>
                <a:cs typeface="Times New Roman"/>
              </a:rPr>
              <a:t>x</a:t>
            </a:r>
            <a:r>
              <a:rPr sz="2200" b="1" baseline="-20833" dirty="0">
                <a:solidFill>
                  <a:srgbClr val="FF4C00"/>
                </a:solidFill>
                <a:latin typeface="Times New Roman"/>
                <a:cs typeface="Times New Roman"/>
              </a:rPr>
              <a:t>0</a:t>
            </a:r>
            <a:r>
              <a:rPr sz="2200" b="1" dirty="0">
                <a:solidFill>
                  <a:srgbClr val="FF3300"/>
                </a:solidFill>
                <a:latin typeface="Times New Roman"/>
                <a:cs typeface="Times New Roman"/>
              </a:rPr>
              <a:t>=</a:t>
            </a:r>
            <a:r>
              <a:rPr sz="2200" b="1" spc="-63" dirty="0">
                <a:solidFill>
                  <a:srgbClr val="FF3300"/>
                </a:solidFill>
                <a:latin typeface="Times New Roman"/>
                <a:cs typeface="Times New Roman"/>
              </a:rPr>
              <a:t> </a:t>
            </a:r>
            <a:r>
              <a:rPr sz="2200" b="1" dirty="0">
                <a:solidFill>
                  <a:srgbClr val="FF4C00"/>
                </a:solidFill>
                <a:latin typeface="Times New Roman"/>
                <a:cs typeface="Times New Roman"/>
              </a:rPr>
              <a:t>+</a:t>
            </a:r>
            <a:r>
              <a:rPr sz="2200" b="1" dirty="0">
                <a:solidFill>
                  <a:srgbClr val="FF3300"/>
                </a:solidFill>
                <a:latin typeface="Times New Roman"/>
                <a:cs typeface="Times New Roman"/>
              </a:rPr>
              <a:t>1</a:t>
            </a:r>
            <a:endParaRPr sz="2200" dirty="0">
              <a:latin typeface="Times New Roman"/>
              <a:cs typeface="Times New Roman"/>
            </a:endParaRPr>
          </a:p>
          <a:p>
            <a:pPr>
              <a:lnSpc>
                <a:spcPct val="100000"/>
              </a:lnSpc>
            </a:pPr>
            <a:endParaRPr sz="2200" dirty="0">
              <a:latin typeface="Times New Roman"/>
              <a:cs typeface="Times New Roman"/>
            </a:endParaRPr>
          </a:p>
          <a:p>
            <a:pPr marL="34191"/>
            <a:r>
              <a:rPr sz="2200" b="1" dirty="0">
                <a:solidFill>
                  <a:srgbClr val="FF3300"/>
                </a:solidFill>
                <a:latin typeface="Times New Roman"/>
                <a:cs typeface="Times New Roman"/>
              </a:rPr>
              <a:t>x</a:t>
            </a:r>
            <a:r>
              <a:rPr sz="2200" b="1" baseline="-20833" dirty="0">
                <a:solidFill>
                  <a:srgbClr val="FF4C00"/>
                </a:solidFill>
                <a:latin typeface="Times New Roman"/>
                <a:cs typeface="Times New Roman"/>
              </a:rPr>
              <a:t>1</a:t>
            </a:r>
            <a:endParaRPr sz="2200" baseline="-20833" dirty="0">
              <a:latin typeface="Times New Roman"/>
              <a:cs typeface="Times New Roman"/>
            </a:endParaRPr>
          </a:p>
        </p:txBody>
      </p:sp>
      <p:sp>
        <p:nvSpPr>
          <p:cNvPr id="19" name="object 19"/>
          <p:cNvSpPr txBox="1"/>
          <p:nvPr/>
        </p:nvSpPr>
        <p:spPr>
          <a:xfrm>
            <a:off x="2393058" y="4637555"/>
            <a:ext cx="1664854" cy="1160541"/>
          </a:xfrm>
          <a:prstGeom prst="rect">
            <a:avLst/>
          </a:prstGeom>
        </p:spPr>
        <p:txBody>
          <a:bodyPr vert="horz" wrap="square" lIns="0" tIns="11397" rIns="0" bIns="0" rtlCol="0">
            <a:spAutoFit/>
          </a:bodyPr>
          <a:lstStyle/>
          <a:p>
            <a:pPr marL="250734">
              <a:spcBef>
                <a:spcPts val="90"/>
              </a:spcBef>
            </a:pPr>
            <a:r>
              <a:rPr sz="2200" b="1" dirty="0">
                <a:solidFill>
                  <a:srgbClr val="FF3300"/>
                </a:solidFill>
                <a:latin typeface="Times New Roman"/>
                <a:cs typeface="Times New Roman"/>
              </a:rPr>
              <a:t>x</a:t>
            </a:r>
            <a:r>
              <a:rPr sz="2200" b="1" baseline="-20833" dirty="0">
                <a:solidFill>
                  <a:srgbClr val="FF4C00"/>
                </a:solidFill>
                <a:latin typeface="Times New Roman"/>
                <a:cs typeface="Times New Roman"/>
              </a:rPr>
              <a:t>m</a:t>
            </a:r>
            <a:endParaRPr sz="2200" baseline="-20833">
              <a:latin typeface="Times New Roman"/>
              <a:cs typeface="Times New Roman"/>
            </a:endParaRPr>
          </a:p>
          <a:p>
            <a:pPr marL="45588">
              <a:spcBef>
                <a:spcPts val="1970"/>
              </a:spcBef>
              <a:tabLst>
                <a:tab pos="811465" algn="l"/>
              </a:tabLst>
            </a:pPr>
            <a:r>
              <a:rPr dirty="0">
                <a:solidFill>
                  <a:srgbClr val="FF3300"/>
                </a:solidFill>
                <a:latin typeface="Times New Roman"/>
                <a:cs typeface="Times New Roman"/>
              </a:rPr>
              <a:t>Input	</a:t>
            </a:r>
            <a:r>
              <a:rPr spc="-4" dirty="0">
                <a:solidFill>
                  <a:srgbClr val="0000CC"/>
                </a:solidFill>
                <a:latin typeface="Times New Roman"/>
                <a:cs typeface="Times New Roman"/>
              </a:rPr>
              <a:t>Synaptic</a:t>
            </a:r>
            <a:endParaRPr>
              <a:latin typeface="Times New Roman"/>
              <a:cs typeface="Times New Roman"/>
            </a:endParaRPr>
          </a:p>
          <a:p>
            <a:pPr marL="781832"/>
            <a:r>
              <a:rPr spc="-27" dirty="0">
                <a:solidFill>
                  <a:srgbClr val="0000CC"/>
                </a:solidFill>
                <a:latin typeface="Times New Roman"/>
                <a:cs typeface="Times New Roman"/>
              </a:rPr>
              <a:t>Weights</a:t>
            </a:r>
            <a:endParaRPr>
              <a:latin typeface="Times New Roman"/>
              <a:cs typeface="Times New Roman"/>
            </a:endParaRPr>
          </a:p>
        </p:txBody>
      </p:sp>
      <p:sp>
        <p:nvSpPr>
          <p:cNvPr id="20" name="object 20"/>
          <p:cNvSpPr txBox="1"/>
          <p:nvPr/>
        </p:nvSpPr>
        <p:spPr>
          <a:xfrm>
            <a:off x="2612421" y="3348878"/>
            <a:ext cx="300182" cy="1027171"/>
          </a:xfrm>
          <a:prstGeom prst="rect">
            <a:avLst/>
          </a:prstGeom>
        </p:spPr>
        <p:txBody>
          <a:bodyPr vert="horz" wrap="square" lIns="0" tIns="11397" rIns="0" bIns="0" rtlCol="0">
            <a:spAutoFit/>
          </a:bodyPr>
          <a:lstStyle/>
          <a:p>
            <a:pPr marL="34191">
              <a:spcBef>
                <a:spcPts val="90"/>
              </a:spcBef>
            </a:pPr>
            <a:r>
              <a:rPr sz="2200" b="1" dirty="0">
                <a:solidFill>
                  <a:srgbClr val="FF3300"/>
                </a:solidFill>
                <a:latin typeface="Times New Roman"/>
                <a:cs typeface="Times New Roman"/>
              </a:rPr>
              <a:t>x</a:t>
            </a:r>
            <a:r>
              <a:rPr sz="2200" b="1" baseline="-20833" dirty="0">
                <a:solidFill>
                  <a:srgbClr val="FF4C00"/>
                </a:solidFill>
                <a:latin typeface="Times New Roman"/>
                <a:cs typeface="Times New Roman"/>
              </a:rPr>
              <a:t>2</a:t>
            </a:r>
            <a:endParaRPr sz="2200" baseline="-20833">
              <a:latin typeface="Times New Roman"/>
              <a:cs typeface="Times New Roman"/>
            </a:endParaRPr>
          </a:p>
          <a:p>
            <a:pPr>
              <a:lnSpc>
                <a:spcPct val="100000"/>
              </a:lnSpc>
            </a:pPr>
            <a:endParaRPr sz="2200">
              <a:latin typeface="Times New Roman"/>
              <a:cs typeface="Times New Roman"/>
            </a:endParaRPr>
          </a:p>
          <a:p>
            <a:pPr marL="34191"/>
            <a:r>
              <a:rPr sz="2200" b="1" dirty="0">
                <a:solidFill>
                  <a:srgbClr val="FF3300"/>
                </a:solidFill>
                <a:latin typeface="Times New Roman"/>
                <a:cs typeface="Times New Roman"/>
              </a:rPr>
              <a:t>x</a:t>
            </a:r>
            <a:r>
              <a:rPr sz="2200" b="1" baseline="-20833" dirty="0">
                <a:solidFill>
                  <a:srgbClr val="FF4C00"/>
                </a:solidFill>
                <a:latin typeface="Times New Roman"/>
                <a:cs typeface="Times New Roman"/>
              </a:rPr>
              <a:t>3</a:t>
            </a:r>
            <a:endParaRPr sz="2200" baseline="-20833">
              <a:latin typeface="Times New Roman"/>
              <a:cs typeface="Times New Roman"/>
            </a:endParaRPr>
          </a:p>
        </p:txBody>
      </p:sp>
      <p:sp>
        <p:nvSpPr>
          <p:cNvPr id="21" name="object 21"/>
          <p:cNvSpPr txBox="1"/>
          <p:nvPr/>
        </p:nvSpPr>
        <p:spPr>
          <a:xfrm>
            <a:off x="3397512" y="2867025"/>
            <a:ext cx="223405" cy="350063"/>
          </a:xfrm>
          <a:prstGeom prst="rect">
            <a:avLst/>
          </a:prstGeom>
        </p:spPr>
        <p:txBody>
          <a:bodyPr vert="horz" wrap="square" lIns="0" tIns="11397" rIns="0" bIns="0" rtlCol="0">
            <a:spAutoFit/>
          </a:bodyPr>
          <a:lstStyle/>
          <a:p>
            <a:pPr marL="11397">
              <a:spcBef>
                <a:spcPts val="90"/>
              </a:spcBef>
            </a:pPr>
            <a:r>
              <a:rPr sz="2200" b="1" dirty="0">
                <a:solidFill>
                  <a:srgbClr val="0033CC"/>
                </a:solidFill>
                <a:latin typeface="Times New Roman"/>
                <a:cs typeface="Times New Roman"/>
              </a:rPr>
              <a:t>w</a:t>
            </a:r>
            <a:endParaRPr sz="2200">
              <a:latin typeface="Times New Roman"/>
              <a:cs typeface="Times New Roman"/>
            </a:endParaRPr>
          </a:p>
        </p:txBody>
      </p:sp>
      <p:sp>
        <p:nvSpPr>
          <p:cNvPr id="22" name="object 22"/>
          <p:cNvSpPr txBox="1"/>
          <p:nvPr/>
        </p:nvSpPr>
        <p:spPr>
          <a:xfrm>
            <a:off x="3597619" y="3023907"/>
            <a:ext cx="166832" cy="226952"/>
          </a:xfrm>
          <a:prstGeom prst="rect">
            <a:avLst/>
          </a:prstGeom>
        </p:spPr>
        <p:txBody>
          <a:bodyPr vert="horz" wrap="square" lIns="0" tIns="11397" rIns="0" bIns="0" rtlCol="0">
            <a:spAutoFit/>
          </a:bodyPr>
          <a:lstStyle/>
          <a:p>
            <a:pPr marL="11397">
              <a:spcBef>
                <a:spcPts val="90"/>
              </a:spcBef>
            </a:pPr>
            <a:r>
              <a:rPr sz="1400" b="1" spc="-4" dirty="0">
                <a:solidFill>
                  <a:srgbClr val="004DD6"/>
                </a:solidFill>
                <a:latin typeface="Times New Roman"/>
                <a:cs typeface="Times New Roman"/>
              </a:rPr>
              <a:t>i1</a:t>
            </a:r>
            <a:endParaRPr sz="1400">
              <a:latin typeface="Times New Roman"/>
              <a:cs typeface="Times New Roman"/>
            </a:endParaRPr>
          </a:p>
        </p:txBody>
      </p:sp>
      <p:sp>
        <p:nvSpPr>
          <p:cNvPr id="23" name="object 23"/>
          <p:cNvSpPr txBox="1"/>
          <p:nvPr/>
        </p:nvSpPr>
        <p:spPr>
          <a:xfrm>
            <a:off x="3398955" y="4480672"/>
            <a:ext cx="475095" cy="345141"/>
          </a:xfrm>
          <a:prstGeom prst="rect">
            <a:avLst/>
          </a:prstGeom>
        </p:spPr>
        <p:txBody>
          <a:bodyPr vert="horz" wrap="square" lIns="0" tIns="11397" rIns="0" bIns="0" rtlCol="0">
            <a:spAutoFit/>
          </a:bodyPr>
          <a:lstStyle/>
          <a:p>
            <a:pPr marL="34191">
              <a:spcBef>
                <a:spcPts val="90"/>
              </a:spcBef>
            </a:pPr>
            <a:r>
              <a:rPr sz="3200" b="1" spc="-6" baseline="13888" dirty="0">
                <a:solidFill>
                  <a:srgbClr val="0033CC"/>
                </a:solidFill>
                <a:latin typeface="Times New Roman"/>
                <a:cs typeface="Times New Roman"/>
              </a:rPr>
              <a:t>w</a:t>
            </a:r>
            <a:r>
              <a:rPr sz="1400" b="1" spc="-4" dirty="0">
                <a:solidFill>
                  <a:srgbClr val="004DD6"/>
                </a:solidFill>
                <a:latin typeface="Times New Roman"/>
                <a:cs typeface="Times New Roman"/>
              </a:rPr>
              <a:t>im</a:t>
            </a:r>
            <a:endParaRPr sz="1400">
              <a:latin typeface="Times New Roman"/>
              <a:cs typeface="Times New Roman"/>
            </a:endParaRPr>
          </a:p>
        </p:txBody>
      </p:sp>
      <p:sp>
        <p:nvSpPr>
          <p:cNvPr id="24" name="object 24"/>
          <p:cNvSpPr txBox="1"/>
          <p:nvPr/>
        </p:nvSpPr>
        <p:spPr>
          <a:xfrm>
            <a:off x="5110298" y="4116481"/>
            <a:ext cx="998105" cy="588309"/>
          </a:xfrm>
          <a:prstGeom prst="rect">
            <a:avLst/>
          </a:prstGeom>
        </p:spPr>
        <p:txBody>
          <a:bodyPr vert="horz" wrap="square" lIns="0" tIns="11397" rIns="0" bIns="0" rtlCol="0">
            <a:spAutoFit/>
          </a:bodyPr>
          <a:lstStyle/>
          <a:p>
            <a:pPr marL="60974" marR="4559" indent="-50147">
              <a:lnSpc>
                <a:spcPct val="105200"/>
              </a:lnSpc>
              <a:spcBef>
                <a:spcPts val="90"/>
              </a:spcBef>
            </a:pPr>
            <a:r>
              <a:rPr dirty="0">
                <a:solidFill>
                  <a:srgbClr val="6600CC"/>
                </a:solidFill>
                <a:latin typeface="Times New Roman"/>
                <a:cs typeface="Times New Roman"/>
              </a:rPr>
              <a:t>A</a:t>
            </a:r>
            <a:r>
              <a:rPr spc="-4" dirty="0">
                <a:solidFill>
                  <a:srgbClr val="6600CC"/>
                </a:solidFill>
                <a:latin typeface="Times New Roman"/>
                <a:cs typeface="Times New Roman"/>
              </a:rPr>
              <a:t>cti</a:t>
            </a:r>
            <a:r>
              <a:rPr dirty="0">
                <a:solidFill>
                  <a:srgbClr val="6600CC"/>
                </a:solidFill>
                <a:latin typeface="Times New Roman"/>
                <a:cs typeface="Times New Roman"/>
              </a:rPr>
              <a:t>v</a:t>
            </a:r>
            <a:r>
              <a:rPr spc="-4" dirty="0">
                <a:solidFill>
                  <a:srgbClr val="6600CC"/>
                </a:solidFill>
                <a:latin typeface="Times New Roman"/>
                <a:cs typeface="Times New Roman"/>
              </a:rPr>
              <a:t>ati</a:t>
            </a:r>
            <a:r>
              <a:rPr dirty="0">
                <a:solidFill>
                  <a:srgbClr val="6600CC"/>
                </a:solidFill>
                <a:latin typeface="Times New Roman"/>
                <a:cs typeface="Times New Roman"/>
              </a:rPr>
              <a:t>on  </a:t>
            </a:r>
            <a:r>
              <a:rPr spc="-4" dirty="0">
                <a:solidFill>
                  <a:srgbClr val="6600CC"/>
                </a:solidFill>
                <a:latin typeface="Times New Roman"/>
                <a:cs typeface="Times New Roman"/>
              </a:rPr>
              <a:t>function</a:t>
            </a:r>
            <a:endParaRPr>
              <a:latin typeface="Times New Roman"/>
              <a:cs typeface="Times New Roman"/>
            </a:endParaRPr>
          </a:p>
        </p:txBody>
      </p:sp>
      <p:sp>
        <p:nvSpPr>
          <p:cNvPr id="25" name="object 25"/>
          <p:cNvSpPr txBox="1"/>
          <p:nvPr/>
        </p:nvSpPr>
        <p:spPr>
          <a:xfrm>
            <a:off x="5544966" y="3606613"/>
            <a:ext cx="115455" cy="350063"/>
          </a:xfrm>
          <a:prstGeom prst="rect">
            <a:avLst/>
          </a:prstGeom>
        </p:spPr>
        <p:txBody>
          <a:bodyPr vert="horz" wrap="square" lIns="0" tIns="11397" rIns="0" bIns="0" rtlCol="0">
            <a:spAutoFit/>
          </a:bodyPr>
          <a:lstStyle/>
          <a:p>
            <a:pPr marL="11397">
              <a:spcBef>
                <a:spcPts val="90"/>
              </a:spcBef>
            </a:pPr>
            <a:r>
              <a:rPr sz="2200" b="1" dirty="0">
                <a:solidFill>
                  <a:srgbClr val="000066"/>
                </a:solidFill>
                <a:latin typeface="Times New Roman"/>
                <a:cs typeface="Times New Roman"/>
              </a:rPr>
              <a:t>f</a:t>
            </a:r>
            <a:endParaRPr sz="2200">
              <a:latin typeface="Times New Roman"/>
              <a:cs typeface="Times New Roman"/>
            </a:endParaRPr>
          </a:p>
        </p:txBody>
      </p:sp>
      <p:grpSp>
        <p:nvGrpSpPr>
          <p:cNvPr id="26" name="object 26"/>
          <p:cNvGrpSpPr/>
          <p:nvPr/>
        </p:nvGrpSpPr>
        <p:grpSpPr>
          <a:xfrm>
            <a:off x="5816862" y="3745566"/>
            <a:ext cx="392545" cy="67235"/>
            <a:chOff x="6398548" y="4244975"/>
            <a:chExt cx="431800" cy="76200"/>
          </a:xfrm>
        </p:grpSpPr>
        <p:sp>
          <p:nvSpPr>
            <p:cNvPr id="27" name="object 27"/>
            <p:cNvSpPr/>
            <p:nvPr/>
          </p:nvSpPr>
          <p:spPr>
            <a:xfrm>
              <a:off x="6398548" y="4283074"/>
              <a:ext cx="406400" cy="0"/>
            </a:xfrm>
            <a:custGeom>
              <a:avLst/>
              <a:gdLst/>
              <a:ahLst/>
              <a:cxnLst/>
              <a:rect l="l" t="t" r="r" b="b"/>
              <a:pathLst>
                <a:path w="406400">
                  <a:moveTo>
                    <a:pt x="0" y="0"/>
                  </a:moveTo>
                  <a:lnTo>
                    <a:pt x="406399" y="0"/>
                  </a:lnTo>
                </a:path>
              </a:pathLst>
            </a:custGeom>
            <a:ln w="9524">
              <a:solidFill>
                <a:srgbClr val="000000"/>
              </a:solidFill>
            </a:ln>
          </p:spPr>
          <p:txBody>
            <a:bodyPr wrap="square" lIns="0" tIns="0" rIns="0" bIns="0" rtlCol="0"/>
            <a:lstStyle/>
            <a:p>
              <a:endParaRPr/>
            </a:p>
          </p:txBody>
        </p:sp>
        <p:sp>
          <p:nvSpPr>
            <p:cNvPr id="28" name="object 28"/>
            <p:cNvSpPr/>
            <p:nvPr/>
          </p:nvSpPr>
          <p:spPr>
            <a:xfrm>
              <a:off x="6754147" y="4244975"/>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a:p>
          </p:txBody>
        </p:sp>
      </p:grpSp>
      <p:sp>
        <p:nvSpPr>
          <p:cNvPr id="29" name="object 29"/>
          <p:cNvSpPr txBox="1"/>
          <p:nvPr/>
        </p:nvSpPr>
        <p:spPr>
          <a:xfrm>
            <a:off x="3559149" y="2396378"/>
            <a:ext cx="946150" cy="350063"/>
          </a:xfrm>
          <a:prstGeom prst="rect">
            <a:avLst/>
          </a:prstGeom>
        </p:spPr>
        <p:txBody>
          <a:bodyPr vert="horz" wrap="square" lIns="0" tIns="11397" rIns="0" bIns="0" rtlCol="0">
            <a:spAutoFit/>
          </a:bodyPr>
          <a:lstStyle/>
          <a:p>
            <a:pPr marL="45588">
              <a:spcBef>
                <a:spcPts val="90"/>
              </a:spcBef>
              <a:tabLst>
                <a:tab pos="430236" algn="l"/>
              </a:tabLst>
            </a:pPr>
            <a:r>
              <a:rPr sz="2200" b="1" dirty="0">
                <a:solidFill>
                  <a:srgbClr val="0033CC"/>
                </a:solidFill>
                <a:latin typeface="Times New Roman"/>
                <a:cs typeface="Times New Roman"/>
              </a:rPr>
              <a:t>b</a:t>
            </a:r>
            <a:r>
              <a:rPr sz="2200" b="1" baseline="-20833" dirty="0">
                <a:solidFill>
                  <a:srgbClr val="004DD6"/>
                </a:solidFill>
                <a:latin typeface="Times New Roman"/>
                <a:cs typeface="Times New Roman"/>
              </a:rPr>
              <a:t>i	</a:t>
            </a:r>
            <a:r>
              <a:rPr spc="-4" dirty="0">
                <a:solidFill>
                  <a:srgbClr val="004DD6"/>
                </a:solidFill>
                <a:latin typeface="Times New Roman"/>
                <a:cs typeface="Times New Roman"/>
              </a:rPr>
              <a:t>:Bias</a:t>
            </a:r>
            <a:endParaRPr>
              <a:latin typeface="Times New Roman"/>
              <a:cs typeface="Times New Roman"/>
            </a:endParaRPr>
          </a:p>
        </p:txBody>
      </p:sp>
      <p:grpSp>
        <p:nvGrpSpPr>
          <p:cNvPr id="30" name="object 30"/>
          <p:cNvGrpSpPr/>
          <p:nvPr/>
        </p:nvGrpSpPr>
        <p:grpSpPr>
          <a:xfrm>
            <a:off x="3252327" y="2363040"/>
            <a:ext cx="974436" cy="1147482"/>
            <a:chOff x="3577560" y="2678112"/>
            <a:chExt cx="1071880" cy="1300480"/>
          </a:xfrm>
        </p:grpSpPr>
        <p:sp>
          <p:nvSpPr>
            <p:cNvPr id="31" name="object 31"/>
            <p:cNvSpPr/>
            <p:nvPr/>
          </p:nvSpPr>
          <p:spPr>
            <a:xfrm>
              <a:off x="3582323" y="2682875"/>
              <a:ext cx="1050925" cy="1276350"/>
            </a:xfrm>
            <a:custGeom>
              <a:avLst/>
              <a:gdLst/>
              <a:ahLst/>
              <a:cxnLst/>
              <a:rect l="l" t="t" r="r" b="b"/>
              <a:pathLst>
                <a:path w="1050925" h="1276350">
                  <a:moveTo>
                    <a:pt x="0" y="0"/>
                  </a:moveTo>
                  <a:lnTo>
                    <a:pt x="1050652" y="1275792"/>
                  </a:lnTo>
                </a:path>
              </a:pathLst>
            </a:custGeom>
            <a:ln w="9524">
              <a:solidFill>
                <a:srgbClr val="000000"/>
              </a:solidFill>
            </a:ln>
          </p:spPr>
          <p:txBody>
            <a:bodyPr wrap="square" lIns="0" tIns="0" rIns="0" bIns="0" rtlCol="0"/>
            <a:lstStyle/>
            <a:p>
              <a:endParaRPr/>
            </a:p>
          </p:txBody>
        </p:sp>
        <p:sp>
          <p:nvSpPr>
            <p:cNvPr id="32" name="object 32"/>
            <p:cNvSpPr/>
            <p:nvPr/>
          </p:nvSpPr>
          <p:spPr>
            <a:xfrm>
              <a:off x="4571272" y="3895233"/>
              <a:ext cx="78105" cy="83185"/>
            </a:xfrm>
            <a:custGeom>
              <a:avLst/>
              <a:gdLst/>
              <a:ahLst/>
              <a:cxnLst/>
              <a:rect l="l" t="t" r="r" b="b"/>
              <a:pathLst>
                <a:path w="78104" h="83185">
                  <a:moveTo>
                    <a:pt x="58820" y="0"/>
                  </a:moveTo>
                  <a:lnTo>
                    <a:pt x="0" y="48441"/>
                  </a:lnTo>
                  <a:lnTo>
                    <a:pt x="77850" y="83041"/>
                  </a:lnTo>
                  <a:lnTo>
                    <a:pt x="58820" y="0"/>
                  </a:lnTo>
                  <a:close/>
                </a:path>
              </a:pathLst>
            </a:custGeom>
            <a:solidFill>
              <a:srgbClr val="000000"/>
            </a:solidFill>
          </p:spPr>
          <p:txBody>
            <a:bodyPr wrap="square" lIns="0" tIns="0" rIns="0" bIns="0" rtlCol="0"/>
            <a:lstStyle/>
            <a:p>
              <a:endParaRPr/>
            </a:p>
          </p:txBody>
        </p:sp>
      </p:grpSp>
    </p:spTree>
    <p:extLst>
      <p:ext uri="{BB962C8B-B14F-4D97-AF65-F5344CB8AC3E}">
        <p14:creationId xmlns:p14="http://schemas.microsoft.com/office/powerpoint/2010/main" val="18305936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592927"/>
            <a:ext cx="7772399" cy="473173"/>
          </a:xfrm>
          <a:prstGeom prst="rect">
            <a:avLst/>
          </a:prstGeom>
        </p:spPr>
        <p:txBody>
          <a:bodyPr vert="horz" wrap="square" lIns="0" tIns="11397" rIns="0" bIns="0" rtlCol="0">
            <a:spAutoFit/>
          </a:bodyPr>
          <a:lstStyle/>
          <a:p>
            <a:pPr marL="11397">
              <a:spcBef>
                <a:spcPts val="90"/>
              </a:spcBef>
            </a:pPr>
            <a:r>
              <a:rPr lang="en-US" spc="-4" dirty="0"/>
              <a:t>Artificial</a:t>
            </a:r>
            <a:r>
              <a:rPr lang="en-US" spc="-22" dirty="0"/>
              <a:t> </a:t>
            </a:r>
            <a:r>
              <a:rPr lang="en-US" spc="-4" dirty="0"/>
              <a:t>Neuron</a:t>
            </a:r>
            <a:r>
              <a:rPr lang="en-US" spc="-13" dirty="0"/>
              <a:t> </a:t>
            </a:r>
            <a:r>
              <a:rPr lang="en-US" spc="-4" dirty="0"/>
              <a:t>Model</a:t>
            </a:r>
            <a:endParaRPr dirty="0"/>
          </a:p>
        </p:txBody>
      </p:sp>
      <p:sp>
        <p:nvSpPr>
          <p:cNvPr id="3" name="object 3"/>
          <p:cNvSpPr txBox="1"/>
          <p:nvPr/>
        </p:nvSpPr>
        <p:spPr>
          <a:xfrm>
            <a:off x="730512" y="1345766"/>
            <a:ext cx="7050232" cy="3350817"/>
          </a:xfrm>
          <a:prstGeom prst="rect">
            <a:avLst/>
          </a:prstGeom>
        </p:spPr>
        <p:txBody>
          <a:bodyPr vert="horz" wrap="square" lIns="0" tIns="34191" rIns="0" bIns="0" rtlCol="0">
            <a:spAutoFit/>
          </a:bodyPr>
          <a:lstStyle/>
          <a:p>
            <a:pPr marL="1271903" algn="ctr">
              <a:spcBef>
                <a:spcPts val="269"/>
              </a:spcBef>
            </a:pPr>
            <a:r>
              <a:rPr sz="1200" spc="18" dirty="0">
                <a:solidFill>
                  <a:srgbClr val="011279"/>
                </a:solidFill>
                <a:latin typeface="Verdana"/>
                <a:cs typeface="Verdana"/>
              </a:rPr>
              <a:t>n</a:t>
            </a:r>
            <a:endParaRPr sz="1200">
              <a:latin typeface="Verdana"/>
              <a:cs typeface="Verdana"/>
            </a:endParaRPr>
          </a:p>
          <a:p>
            <a:pPr marL="630823" algn="ctr">
              <a:spcBef>
                <a:spcPts val="363"/>
              </a:spcBef>
            </a:pPr>
            <a:r>
              <a:rPr dirty="0">
                <a:solidFill>
                  <a:srgbClr val="000066"/>
                </a:solidFill>
                <a:latin typeface="Verdana"/>
                <a:cs typeface="Verdana"/>
              </a:rPr>
              <a:t>a</a:t>
            </a:r>
            <a:r>
              <a:rPr sz="1700" spc="6" baseline="-21367" dirty="0">
                <a:solidFill>
                  <a:srgbClr val="011279"/>
                </a:solidFill>
                <a:latin typeface="Verdana"/>
                <a:cs typeface="Verdana"/>
              </a:rPr>
              <a:t>i </a:t>
            </a:r>
            <a:r>
              <a:rPr sz="1700" spc="-289" baseline="-21367" dirty="0">
                <a:solidFill>
                  <a:srgbClr val="011279"/>
                </a:solidFill>
                <a:latin typeface="Verdana"/>
                <a:cs typeface="Verdana"/>
              </a:rPr>
              <a:t> </a:t>
            </a:r>
            <a:r>
              <a:rPr dirty="0">
                <a:solidFill>
                  <a:srgbClr val="000066"/>
                </a:solidFill>
                <a:latin typeface="Verdana"/>
                <a:cs typeface="Verdana"/>
              </a:rPr>
              <a:t>= f </a:t>
            </a:r>
            <a:r>
              <a:rPr spc="-4" dirty="0">
                <a:solidFill>
                  <a:srgbClr val="000066"/>
                </a:solidFill>
                <a:latin typeface="Verdana"/>
                <a:cs typeface="Verdana"/>
              </a:rPr>
              <a:t>(</a:t>
            </a:r>
            <a:r>
              <a:rPr dirty="0">
                <a:solidFill>
                  <a:srgbClr val="000066"/>
                </a:solidFill>
                <a:latin typeface="Verdana"/>
                <a:cs typeface="Verdana"/>
              </a:rPr>
              <a:t>n</a:t>
            </a:r>
            <a:r>
              <a:rPr sz="1700" spc="6" baseline="-21367" dirty="0">
                <a:solidFill>
                  <a:srgbClr val="011279"/>
                </a:solidFill>
                <a:latin typeface="Verdana"/>
                <a:cs typeface="Verdana"/>
              </a:rPr>
              <a:t>i</a:t>
            </a:r>
            <a:r>
              <a:rPr dirty="0">
                <a:solidFill>
                  <a:srgbClr val="000066"/>
                </a:solidFill>
                <a:latin typeface="Verdana"/>
                <a:cs typeface="Verdana"/>
              </a:rPr>
              <a:t>)</a:t>
            </a:r>
            <a:r>
              <a:rPr spc="-4" dirty="0">
                <a:solidFill>
                  <a:srgbClr val="000066"/>
                </a:solidFill>
                <a:latin typeface="Verdana"/>
                <a:cs typeface="Verdana"/>
              </a:rPr>
              <a:t> </a:t>
            </a:r>
            <a:r>
              <a:rPr dirty="0">
                <a:solidFill>
                  <a:srgbClr val="000066"/>
                </a:solidFill>
                <a:latin typeface="Verdana"/>
                <a:cs typeface="Verdana"/>
              </a:rPr>
              <a:t>=</a:t>
            </a:r>
            <a:r>
              <a:rPr spc="-4" dirty="0">
                <a:solidFill>
                  <a:srgbClr val="000066"/>
                </a:solidFill>
                <a:latin typeface="Verdana"/>
                <a:cs typeface="Verdana"/>
              </a:rPr>
              <a:t> </a:t>
            </a:r>
            <a:r>
              <a:rPr dirty="0">
                <a:solidFill>
                  <a:srgbClr val="000066"/>
                </a:solidFill>
                <a:latin typeface="Verdana"/>
                <a:cs typeface="Verdana"/>
              </a:rPr>
              <a:t>f</a:t>
            </a:r>
            <a:r>
              <a:rPr spc="-4" dirty="0">
                <a:solidFill>
                  <a:srgbClr val="000066"/>
                </a:solidFill>
                <a:latin typeface="Verdana"/>
                <a:cs typeface="Verdana"/>
              </a:rPr>
              <a:t> </a:t>
            </a:r>
            <a:r>
              <a:rPr spc="4" dirty="0">
                <a:solidFill>
                  <a:srgbClr val="000066"/>
                </a:solidFill>
                <a:latin typeface="Verdana"/>
                <a:cs typeface="Verdana"/>
              </a:rPr>
              <a:t>(</a:t>
            </a:r>
            <a:r>
              <a:rPr sz="2900" dirty="0">
                <a:solidFill>
                  <a:srgbClr val="000066"/>
                </a:solidFill>
                <a:latin typeface="Symbol"/>
                <a:cs typeface="Symbol"/>
              </a:rPr>
              <a:t></a:t>
            </a:r>
            <a:r>
              <a:rPr dirty="0">
                <a:solidFill>
                  <a:srgbClr val="000066"/>
                </a:solidFill>
                <a:latin typeface="Verdana"/>
                <a:cs typeface="Verdana"/>
              </a:rPr>
              <a:t>w</a:t>
            </a:r>
            <a:r>
              <a:rPr sz="1700" spc="13" baseline="-21367" dirty="0">
                <a:solidFill>
                  <a:srgbClr val="011279"/>
                </a:solidFill>
                <a:latin typeface="Verdana"/>
                <a:cs typeface="Verdana"/>
              </a:rPr>
              <a:t>ij</a:t>
            </a:r>
            <a:r>
              <a:rPr dirty="0">
                <a:solidFill>
                  <a:srgbClr val="000066"/>
                </a:solidFill>
                <a:latin typeface="Verdana"/>
                <a:cs typeface="Verdana"/>
              </a:rPr>
              <a:t>x</a:t>
            </a:r>
            <a:r>
              <a:rPr sz="1700" spc="13" baseline="-21367" dirty="0">
                <a:solidFill>
                  <a:srgbClr val="011279"/>
                </a:solidFill>
                <a:latin typeface="Verdana"/>
                <a:cs typeface="Verdana"/>
              </a:rPr>
              <a:t>j</a:t>
            </a:r>
            <a:r>
              <a:rPr sz="1700" baseline="-21367" dirty="0">
                <a:solidFill>
                  <a:srgbClr val="011279"/>
                </a:solidFill>
                <a:latin typeface="Verdana"/>
                <a:cs typeface="Verdana"/>
              </a:rPr>
              <a:t> </a:t>
            </a:r>
            <a:r>
              <a:rPr sz="1700" spc="-289" baseline="-21367" dirty="0">
                <a:solidFill>
                  <a:srgbClr val="011279"/>
                </a:solidFill>
                <a:latin typeface="Verdana"/>
                <a:cs typeface="Verdana"/>
              </a:rPr>
              <a:t> </a:t>
            </a:r>
            <a:r>
              <a:rPr dirty="0">
                <a:solidFill>
                  <a:srgbClr val="000066"/>
                </a:solidFill>
                <a:latin typeface="Verdana"/>
                <a:cs typeface="Verdana"/>
              </a:rPr>
              <a:t>+ </a:t>
            </a:r>
            <a:r>
              <a:rPr dirty="0">
                <a:solidFill>
                  <a:srgbClr val="CC3300"/>
                </a:solidFill>
                <a:latin typeface="Verdana"/>
                <a:cs typeface="Verdana"/>
              </a:rPr>
              <a:t>b</a:t>
            </a:r>
            <a:r>
              <a:rPr sz="1700" spc="6" baseline="-21367" dirty="0">
                <a:solidFill>
                  <a:srgbClr val="D84800"/>
                </a:solidFill>
                <a:latin typeface="Verdana"/>
                <a:cs typeface="Verdana"/>
              </a:rPr>
              <a:t>i</a:t>
            </a:r>
            <a:r>
              <a:rPr dirty="0">
                <a:solidFill>
                  <a:srgbClr val="000066"/>
                </a:solidFill>
                <a:latin typeface="Verdana"/>
                <a:cs typeface="Verdana"/>
              </a:rPr>
              <a:t>)</a:t>
            </a:r>
            <a:endParaRPr>
              <a:latin typeface="Verdana"/>
              <a:cs typeface="Verdana"/>
            </a:endParaRPr>
          </a:p>
          <a:p>
            <a:pPr marL="1271903" algn="ctr">
              <a:spcBef>
                <a:spcPts val="516"/>
              </a:spcBef>
            </a:pPr>
            <a:r>
              <a:rPr sz="1200" spc="9" dirty="0">
                <a:solidFill>
                  <a:srgbClr val="011279"/>
                </a:solidFill>
                <a:latin typeface="Verdana"/>
                <a:cs typeface="Verdana"/>
              </a:rPr>
              <a:t>j</a:t>
            </a:r>
            <a:r>
              <a:rPr sz="1200" spc="-22" dirty="0">
                <a:solidFill>
                  <a:srgbClr val="011279"/>
                </a:solidFill>
                <a:latin typeface="Verdana"/>
                <a:cs typeface="Verdana"/>
              </a:rPr>
              <a:t> </a:t>
            </a:r>
            <a:r>
              <a:rPr sz="1200" spc="22" dirty="0">
                <a:solidFill>
                  <a:srgbClr val="011279"/>
                </a:solidFill>
                <a:latin typeface="Verdana"/>
                <a:cs typeface="Verdana"/>
              </a:rPr>
              <a:t>=</a:t>
            </a:r>
            <a:r>
              <a:rPr sz="1200" spc="-18" dirty="0">
                <a:solidFill>
                  <a:srgbClr val="011279"/>
                </a:solidFill>
                <a:latin typeface="Verdana"/>
                <a:cs typeface="Verdana"/>
              </a:rPr>
              <a:t> </a:t>
            </a:r>
            <a:r>
              <a:rPr sz="1200" spc="18" dirty="0">
                <a:solidFill>
                  <a:srgbClr val="011279"/>
                </a:solidFill>
                <a:latin typeface="Verdana"/>
                <a:cs typeface="Verdana"/>
              </a:rPr>
              <a:t>1</a:t>
            </a:r>
            <a:endParaRPr sz="1200">
              <a:latin typeface="Verdana"/>
              <a:cs typeface="Verdana"/>
            </a:endParaRPr>
          </a:p>
          <a:p>
            <a:pPr>
              <a:lnSpc>
                <a:spcPct val="100000"/>
              </a:lnSpc>
            </a:pPr>
            <a:endParaRPr sz="1400">
              <a:latin typeface="Verdana"/>
              <a:cs typeface="Verdana"/>
            </a:endParaRPr>
          </a:p>
          <a:p>
            <a:pPr>
              <a:spcBef>
                <a:spcPts val="40"/>
              </a:spcBef>
            </a:pPr>
            <a:endParaRPr sz="1300">
              <a:latin typeface="Verdana"/>
              <a:cs typeface="Verdana"/>
            </a:endParaRPr>
          </a:p>
          <a:p>
            <a:pPr marL="45588"/>
            <a:r>
              <a:rPr sz="1600" dirty="0">
                <a:solidFill>
                  <a:srgbClr val="000066"/>
                </a:solidFill>
                <a:latin typeface="Verdana"/>
                <a:cs typeface="Verdana"/>
              </a:rPr>
              <a:t>An</a:t>
            </a:r>
            <a:r>
              <a:rPr sz="1600" spc="-22" dirty="0">
                <a:solidFill>
                  <a:srgbClr val="000066"/>
                </a:solidFill>
                <a:latin typeface="Verdana"/>
                <a:cs typeface="Verdana"/>
              </a:rPr>
              <a:t> </a:t>
            </a:r>
            <a:r>
              <a:rPr sz="1600" spc="-4" dirty="0">
                <a:solidFill>
                  <a:srgbClr val="000066"/>
                </a:solidFill>
                <a:latin typeface="Verdana"/>
                <a:cs typeface="Verdana"/>
              </a:rPr>
              <a:t>artificial</a:t>
            </a:r>
            <a:r>
              <a:rPr sz="1600" spc="-22" dirty="0">
                <a:solidFill>
                  <a:srgbClr val="000066"/>
                </a:solidFill>
                <a:latin typeface="Verdana"/>
                <a:cs typeface="Verdana"/>
              </a:rPr>
              <a:t> </a:t>
            </a:r>
            <a:r>
              <a:rPr sz="1600" dirty="0">
                <a:solidFill>
                  <a:srgbClr val="000066"/>
                </a:solidFill>
                <a:latin typeface="Verdana"/>
                <a:cs typeface="Verdana"/>
              </a:rPr>
              <a:t>neuron:</a:t>
            </a:r>
            <a:endParaRPr sz="1600">
              <a:latin typeface="Verdana"/>
              <a:cs typeface="Verdana"/>
            </a:endParaRPr>
          </a:p>
          <a:p>
            <a:pPr marL="353306" indent="-307718">
              <a:spcBef>
                <a:spcPts val="395"/>
              </a:spcBef>
              <a:buChar char="-"/>
              <a:tabLst>
                <a:tab pos="352737" algn="l"/>
                <a:tab pos="353306" algn="l"/>
              </a:tabLst>
            </a:pPr>
            <a:r>
              <a:rPr sz="1600" spc="-4" dirty="0">
                <a:solidFill>
                  <a:srgbClr val="000066"/>
                </a:solidFill>
                <a:latin typeface="Verdana"/>
                <a:cs typeface="Verdana"/>
              </a:rPr>
              <a:t>computes</a:t>
            </a:r>
            <a:r>
              <a:rPr sz="1600" dirty="0">
                <a:solidFill>
                  <a:srgbClr val="000066"/>
                </a:solidFill>
                <a:latin typeface="Verdana"/>
                <a:cs typeface="Verdana"/>
              </a:rPr>
              <a:t> </a:t>
            </a:r>
            <a:r>
              <a:rPr sz="1600" spc="-4" dirty="0">
                <a:solidFill>
                  <a:srgbClr val="000066"/>
                </a:solidFill>
                <a:latin typeface="Verdana"/>
                <a:cs typeface="Verdana"/>
              </a:rPr>
              <a:t>the</a:t>
            </a:r>
            <a:r>
              <a:rPr sz="1600" spc="4" dirty="0">
                <a:solidFill>
                  <a:srgbClr val="000066"/>
                </a:solidFill>
                <a:latin typeface="Verdana"/>
                <a:cs typeface="Verdana"/>
              </a:rPr>
              <a:t> </a:t>
            </a:r>
            <a:r>
              <a:rPr sz="1600" spc="-4" dirty="0">
                <a:solidFill>
                  <a:srgbClr val="CC3300"/>
                </a:solidFill>
                <a:latin typeface="Verdana"/>
                <a:cs typeface="Verdana"/>
              </a:rPr>
              <a:t>weighted</a:t>
            </a:r>
            <a:r>
              <a:rPr sz="1600" dirty="0">
                <a:solidFill>
                  <a:srgbClr val="CC3300"/>
                </a:solidFill>
                <a:latin typeface="Verdana"/>
                <a:cs typeface="Verdana"/>
              </a:rPr>
              <a:t> </a:t>
            </a:r>
            <a:r>
              <a:rPr sz="1600" spc="-4" dirty="0">
                <a:solidFill>
                  <a:srgbClr val="CC3300"/>
                </a:solidFill>
                <a:latin typeface="Verdana"/>
                <a:cs typeface="Verdana"/>
              </a:rPr>
              <a:t>sum</a:t>
            </a:r>
            <a:r>
              <a:rPr sz="1600" spc="4" dirty="0">
                <a:solidFill>
                  <a:srgbClr val="CC3300"/>
                </a:solidFill>
                <a:latin typeface="Verdana"/>
                <a:cs typeface="Verdana"/>
              </a:rPr>
              <a:t> </a:t>
            </a:r>
            <a:r>
              <a:rPr sz="1600" spc="-4" dirty="0">
                <a:solidFill>
                  <a:srgbClr val="CC3300"/>
                </a:solidFill>
                <a:latin typeface="Verdana"/>
                <a:cs typeface="Verdana"/>
              </a:rPr>
              <a:t>of</a:t>
            </a:r>
            <a:r>
              <a:rPr sz="1600" spc="4" dirty="0">
                <a:solidFill>
                  <a:srgbClr val="CC3300"/>
                </a:solidFill>
                <a:latin typeface="Verdana"/>
                <a:cs typeface="Verdana"/>
              </a:rPr>
              <a:t> </a:t>
            </a:r>
            <a:r>
              <a:rPr sz="1600" spc="-4" dirty="0">
                <a:solidFill>
                  <a:srgbClr val="CC3300"/>
                </a:solidFill>
                <a:latin typeface="Verdana"/>
                <a:cs typeface="Verdana"/>
              </a:rPr>
              <a:t>its</a:t>
            </a:r>
            <a:r>
              <a:rPr sz="1600" dirty="0">
                <a:solidFill>
                  <a:srgbClr val="CC3300"/>
                </a:solidFill>
                <a:latin typeface="Verdana"/>
                <a:cs typeface="Verdana"/>
              </a:rPr>
              <a:t> </a:t>
            </a:r>
            <a:r>
              <a:rPr sz="1600" spc="-4" dirty="0">
                <a:solidFill>
                  <a:srgbClr val="CC3300"/>
                </a:solidFill>
                <a:latin typeface="Verdana"/>
                <a:cs typeface="Verdana"/>
              </a:rPr>
              <a:t>input</a:t>
            </a:r>
            <a:r>
              <a:rPr sz="1600" spc="4" dirty="0">
                <a:solidFill>
                  <a:srgbClr val="CC3300"/>
                </a:solidFill>
                <a:latin typeface="Verdana"/>
                <a:cs typeface="Verdana"/>
              </a:rPr>
              <a:t> </a:t>
            </a:r>
            <a:r>
              <a:rPr sz="1600" spc="-4" dirty="0">
                <a:solidFill>
                  <a:srgbClr val="000066"/>
                </a:solidFill>
                <a:latin typeface="Verdana"/>
                <a:cs typeface="Verdana"/>
              </a:rPr>
              <a:t>(called</a:t>
            </a:r>
            <a:r>
              <a:rPr sz="1600" spc="4" dirty="0">
                <a:solidFill>
                  <a:srgbClr val="000066"/>
                </a:solidFill>
                <a:latin typeface="Verdana"/>
                <a:cs typeface="Verdana"/>
              </a:rPr>
              <a:t> </a:t>
            </a:r>
            <a:r>
              <a:rPr sz="1600" spc="-4" dirty="0">
                <a:solidFill>
                  <a:srgbClr val="000066"/>
                </a:solidFill>
                <a:latin typeface="Verdana"/>
                <a:cs typeface="Verdana"/>
              </a:rPr>
              <a:t>its</a:t>
            </a:r>
            <a:r>
              <a:rPr sz="1600" dirty="0">
                <a:solidFill>
                  <a:srgbClr val="000066"/>
                </a:solidFill>
                <a:latin typeface="Verdana"/>
                <a:cs typeface="Verdana"/>
              </a:rPr>
              <a:t> </a:t>
            </a:r>
            <a:r>
              <a:rPr sz="1600" b="1" dirty="0">
                <a:solidFill>
                  <a:srgbClr val="800000"/>
                </a:solidFill>
                <a:latin typeface="Verdana"/>
                <a:cs typeface="Verdana"/>
              </a:rPr>
              <a:t>net</a:t>
            </a:r>
            <a:r>
              <a:rPr sz="1600" b="1" spc="4" dirty="0">
                <a:solidFill>
                  <a:srgbClr val="800000"/>
                </a:solidFill>
                <a:latin typeface="Verdana"/>
                <a:cs typeface="Verdana"/>
              </a:rPr>
              <a:t> </a:t>
            </a:r>
            <a:r>
              <a:rPr sz="1600" b="1" spc="-4" dirty="0">
                <a:solidFill>
                  <a:srgbClr val="800000"/>
                </a:solidFill>
                <a:latin typeface="Verdana"/>
                <a:cs typeface="Verdana"/>
              </a:rPr>
              <a:t>input</a:t>
            </a:r>
            <a:r>
              <a:rPr sz="1600" spc="-4" dirty="0">
                <a:solidFill>
                  <a:srgbClr val="000066"/>
                </a:solidFill>
                <a:latin typeface="Verdana"/>
                <a:cs typeface="Verdana"/>
              </a:rPr>
              <a:t>)</a:t>
            </a:r>
            <a:endParaRPr sz="1600">
              <a:latin typeface="Verdana"/>
              <a:cs typeface="Verdana"/>
            </a:endParaRPr>
          </a:p>
          <a:p>
            <a:pPr marL="353306" indent="-307718">
              <a:spcBef>
                <a:spcPts val="395"/>
              </a:spcBef>
              <a:buChar char="-"/>
              <a:tabLst>
                <a:tab pos="352737" algn="l"/>
                <a:tab pos="353306" algn="l"/>
              </a:tabLst>
            </a:pPr>
            <a:r>
              <a:rPr sz="1600" spc="-4" dirty="0">
                <a:solidFill>
                  <a:srgbClr val="000066"/>
                </a:solidFill>
                <a:latin typeface="Verdana"/>
                <a:cs typeface="Verdana"/>
              </a:rPr>
              <a:t>adds</a:t>
            </a:r>
            <a:r>
              <a:rPr sz="1600" spc="-22" dirty="0">
                <a:solidFill>
                  <a:srgbClr val="000066"/>
                </a:solidFill>
                <a:latin typeface="Verdana"/>
                <a:cs typeface="Verdana"/>
              </a:rPr>
              <a:t> </a:t>
            </a:r>
            <a:r>
              <a:rPr sz="1600" spc="-4" dirty="0">
                <a:solidFill>
                  <a:srgbClr val="000066"/>
                </a:solidFill>
                <a:latin typeface="Verdana"/>
                <a:cs typeface="Verdana"/>
              </a:rPr>
              <a:t>its</a:t>
            </a:r>
            <a:r>
              <a:rPr sz="1600" spc="-18" dirty="0">
                <a:solidFill>
                  <a:srgbClr val="000066"/>
                </a:solidFill>
                <a:latin typeface="Verdana"/>
                <a:cs typeface="Verdana"/>
              </a:rPr>
              <a:t> </a:t>
            </a:r>
            <a:r>
              <a:rPr sz="1600" spc="-4" dirty="0">
                <a:solidFill>
                  <a:srgbClr val="000066"/>
                </a:solidFill>
                <a:latin typeface="Verdana"/>
                <a:cs typeface="Verdana"/>
              </a:rPr>
              <a:t>bias</a:t>
            </a:r>
            <a:endParaRPr sz="1600">
              <a:latin typeface="Verdana"/>
              <a:cs typeface="Verdana"/>
            </a:endParaRPr>
          </a:p>
          <a:p>
            <a:pPr marL="353306" indent="-307718">
              <a:spcBef>
                <a:spcPts val="395"/>
              </a:spcBef>
              <a:buChar char="-"/>
              <a:tabLst>
                <a:tab pos="352737" algn="l"/>
                <a:tab pos="353306" algn="l"/>
              </a:tabLst>
            </a:pPr>
            <a:r>
              <a:rPr sz="1600" spc="-4" dirty="0">
                <a:solidFill>
                  <a:srgbClr val="000066"/>
                </a:solidFill>
                <a:latin typeface="Verdana"/>
                <a:cs typeface="Verdana"/>
              </a:rPr>
              <a:t>passes</a:t>
            </a:r>
            <a:r>
              <a:rPr sz="1600" dirty="0">
                <a:solidFill>
                  <a:srgbClr val="000066"/>
                </a:solidFill>
                <a:latin typeface="Verdana"/>
                <a:cs typeface="Verdana"/>
              </a:rPr>
              <a:t> </a:t>
            </a:r>
            <a:r>
              <a:rPr sz="1600" spc="-4" dirty="0">
                <a:solidFill>
                  <a:srgbClr val="000066"/>
                </a:solidFill>
                <a:latin typeface="Verdana"/>
                <a:cs typeface="Verdana"/>
              </a:rPr>
              <a:t>this</a:t>
            </a:r>
            <a:r>
              <a:rPr sz="1600" dirty="0">
                <a:solidFill>
                  <a:srgbClr val="000066"/>
                </a:solidFill>
                <a:latin typeface="Verdana"/>
                <a:cs typeface="Verdana"/>
              </a:rPr>
              <a:t> value </a:t>
            </a:r>
            <a:r>
              <a:rPr sz="1600" spc="-4" dirty="0">
                <a:solidFill>
                  <a:srgbClr val="000066"/>
                </a:solidFill>
                <a:latin typeface="Verdana"/>
                <a:cs typeface="Verdana"/>
              </a:rPr>
              <a:t>through</a:t>
            </a:r>
            <a:r>
              <a:rPr sz="1600" dirty="0">
                <a:solidFill>
                  <a:srgbClr val="000066"/>
                </a:solidFill>
                <a:latin typeface="Verdana"/>
                <a:cs typeface="Verdana"/>
              </a:rPr>
              <a:t> an </a:t>
            </a:r>
            <a:r>
              <a:rPr sz="1600" spc="-4" dirty="0">
                <a:solidFill>
                  <a:srgbClr val="000066"/>
                </a:solidFill>
                <a:latin typeface="Verdana"/>
                <a:cs typeface="Verdana"/>
              </a:rPr>
              <a:t>activation function</a:t>
            </a:r>
            <a:endParaRPr sz="1600">
              <a:latin typeface="Verdana"/>
              <a:cs typeface="Verdana"/>
            </a:endParaRPr>
          </a:p>
          <a:p>
            <a:pPr>
              <a:lnSpc>
                <a:spcPct val="100000"/>
              </a:lnSpc>
            </a:pPr>
            <a:endParaRPr sz="2200">
              <a:latin typeface="Verdana"/>
              <a:cs typeface="Verdana"/>
            </a:endParaRPr>
          </a:p>
          <a:p>
            <a:pPr marL="352737" marR="15956" indent="-307718"/>
            <a:r>
              <a:rPr sz="1600" dirty="0">
                <a:solidFill>
                  <a:srgbClr val="000066"/>
                </a:solidFill>
                <a:latin typeface="Verdana"/>
                <a:cs typeface="Verdana"/>
              </a:rPr>
              <a:t>We </a:t>
            </a:r>
            <a:r>
              <a:rPr sz="1600" spc="-4" dirty="0">
                <a:solidFill>
                  <a:srgbClr val="000066"/>
                </a:solidFill>
                <a:latin typeface="Verdana"/>
                <a:cs typeface="Verdana"/>
              </a:rPr>
              <a:t>say</a:t>
            </a:r>
            <a:r>
              <a:rPr sz="1600" dirty="0">
                <a:solidFill>
                  <a:srgbClr val="000066"/>
                </a:solidFill>
                <a:latin typeface="Verdana"/>
                <a:cs typeface="Verdana"/>
              </a:rPr>
              <a:t> </a:t>
            </a:r>
            <a:r>
              <a:rPr sz="1600" spc="-4" dirty="0">
                <a:solidFill>
                  <a:srgbClr val="000066"/>
                </a:solidFill>
                <a:latin typeface="Verdana"/>
                <a:cs typeface="Verdana"/>
              </a:rPr>
              <a:t>that</a:t>
            </a:r>
            <a:r>
              <a:rPr sz="1600" spc="4" dirty="0">
                <a:solidFill>
                  <a:srgbClr val="000066"/>
                </a:solidFill>
                <a:latin typeface="Verdana"/>
                <a:cs typeface="Verdana"/>
              </a:rPr>
              <a:t> </a:t>
            </a:r>
            <a:r>
              <a:rPr sz="1600" spc="-4" dirty="0">
                <a:solidFill>
                  <a:srgbClr val="000066"/>
                </a:solidFill>
                <a:latin typeface="Verdana"/>
                <a:cs typeface="Verdana"/>
              </a:rPr>
              <a:t>the</a:t>
            </a:r>
            <a:r>
              <a:rPr sz="1600" dirty="0">
                <a:solidFill>
                  <a:srgbClr val="000066"/>
                </a:solidFill>
                <a:latin typeface="Verdana"/>
                <a:cs typeface="Verdana"/>
              </a:rPr>
              <a:t> neuron</a:t>
            </a:r>
            <a:r>
              <a:rPr sz="1600" spc="4" dirty="0">
                <a:solidFill>
                  <a:srgbClr val="000066"/>
                </a:solidFill>
                <a:latin typeface="Verdana"/>
                <a:cs typeface="Verdana"/>
              </a:rPr>
              <a:t> </a:t>
            </a:r>
            <a:r>
              <a:rPr sz="1600" spc="-4" dirty="0">
                <a:solidFill>
                  <a:srgbClr val="000066"/>
                </a:solidFill>
                <a:latin typeface="Verdana"/>
                <a:cs typeface="Verdana"/>
              </a:rPr>
              <a:t>“</a:t>
            </a:r>
            <a:r>
              <a:rPr sz="1600" spc="-4" dirty="0">
                <a:solidFill>
                  <a:srgbClr val="CC3300"/>
                </a:solidFill>
                <a:latin typeface="Verdana"/>
                <a:cs typeface="Verdana"/>
              </a:rPr>
              <a:t>fires</a:t>
            </a:r>
            <a:r>
              <a:rPr sz="1600" spc="-4" dirty="0">
                <a:solidFill>
                  <a:srgbClr val="000066"/>
                </a:solidFill>
                <a:latin typeface="Verdana"/>
                <a:cs typeface="Verdana"/>
              </a:rPr>
              <a:t>”</a:t>
            </a:r>
            <a:r>
              <a:rPr sz="1600" dirty="0">
                <a:solidFill>
                  <a:srgbClr val="000066"/>
                </a:solidFill>
                <a:latin typeface="Verdana"/>
                <a:cs typeface="Verdana"/>
              </a:rPr>
              <a:t> </a:t>
            </a:r>
            <a:r>
              <a:rPr sz="1600" spc="-4" dirty="0">
                <a:solidFill>
                  <a:srgbClr val="000066"/>
                </a:solidFill>
                <a:latin typeface="Verdana"/>
                <a:cs typeface="Verdana"/>
              </a:rPr>
              <a:t>(i.e.</a:t>
            </a:r>
            <a:r>
              <a:rPr sz="1600" dirty="0">
                <a:solidFill>
                  <a:srgbClr val="000066"/>
                </a:solidFill>
                <a:latin typeface="Verdana"/>
                <a:cs typeface="Verdana"/>
              </a:rPr>
              <a:t> </a:t>
            </a:r>
            <a:r>
              <a:rPr sz="1600" spc="-4" dirty="0">
                <a:solidFill>
                  <a:srgbClr val="000066"/>
                </a:solidFill>
                <a:latin typeface="Verdana"/>
                <a:cs typeface="Verdana"/>
              </a:rPr>
              <a:t>becomes</a:t>
            </a:r>
            <a:r>
              <a:rPr sz="1600" spc="4" dirty="0">
                <a:solidFill>
                  <a:srgbClr val="000066"/>
                </a:solidFill>
                <a:latin typeface="Verdana"/>
                <a:cs typeface="Verdana"/>
              </a:rPr>
              <a:t> </a:t>
            </a:r>
            <a:r>
              <a:rPr sz="1600" spc="-4" dirty="0">
                <a:solidFill>
                  <a:srgbClr val="000066"/>
                </a:solidFill>
                <a:latin typeface="Verdana"/>
                <a:cs typeface="Verdana"/>
              </a:rPr>
              <a:t>active)</a:t>
            </a:r>
            <a:r>
              <a:rPr sz="1600" dirty="0">
                <a:solidFill>
                  <a:srgbClr val="000066"/>
                </a:solidFill>
                <a:latin typeface="Verdana"/>
                <a:cs typeface="Verdana"/>
              </a:rPr>
              <a:t> if</a:t>
            </a:r>
            <a:r>
              <a:rPr sz="1600" spc="4" dirty="0">
                <a:solidFill>
                  <a:srgbClr val="000066"/>
                </a:solidFill>
                <a:latin typeface="Verdana"/>
                <a:cs typeface="Verdana"/>
              </a:rPr>
              <a:t> </a:t>
            </a:r>
            <a:r>
              <a:rPr sz="1600" spc="-4" dirty="0">
                <a:solidFill>
                  <a:srgbClr val="000066"/>
                </a:solidFill>
                <a:latin typeface="Verdana"/>
                <a:cs typeface="Verdana"/>
              </a:rPr>
              <a:t>its</a:t>
            </a:r>
            <a:r>
              <a:rPr sz="1600" dirty="0">
                <a:solidFill>
                  <a:srgbClr val="000066"/>
                </a:solidFill>
                <a:latin typeface="Verdana"/>
                <a:cs typeface="Verdana"/>
              </a:rPr>
              <a:t> </a:t>
            </a:r>
            <a:r>
              <a:rPr sz="1600" spc="-4" dirty="0">
                <a:solidFill>
                  <a:srgbClr val="000066"/>
                </a:solidFill>
                <a:latin typeface="Verdana"/>
                <a:cs typeface="Verdana"/>
              </a:rPr>
              <a:t>output</a:t>
            </a:r>
            <a:r>
              <a:rPr sz="1600" dirty="0">
                <a:solidFill>
                  <a:srgbClr val="000066"/>
                </a:solidFill>
                <a:latin typeface="Verdana"/>
                <a:cs typeface="Verdana"/>
              </a:rPr>
              <a:t> is </a:t>
            </a:r>
            <a:r>
              <a:rPr sz="1600" spc="-552" dirty="0">
                <a:solidFill>
                  <a:srgbClr val="000066"/>
                </a:solidFill>
                <a:latin typeface="Verdana"/>
                <a:cs typeface="Verdana"/>
              </a:rPr>
              <a:t> </a:t>
            </a:r>
            <a:r>
              <a:rPr sz="1600" spc="-4" dirty="0">
                <a:solidFill>
                  <a:srgbClr val="000066"/>
                </a:solidFill>
                <a:latin typeface="Verdana"/>
                <a:cs typeface="Verdana"/>
              </a:rPr>
              <a:t>above zero.</a:t>
            </a:r>
            <a:endParaRPr sz="1600">
              <a:latin typeface="Verdana"/>
              <a:cs typeface="Verdana"/>
            </a:endParaRPr>
          </a:p>
        </p:txBody>
      </p:sp>
    </p:spTree>
    <p:extLst>
      <p:ext uri="{BB962C8B-B14F-4D97-AF65-F5344CB8AC3E}">
        <p14:creationId xmlns:p14="http://schemas.microsoft.com/office/powerpoint/2010/main" val="30979145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2057" y="592927"/>
            <a:ext cx="4165943" cy="473173"/>
          </a:xfrm>
          <a:prstGeom prst="rect">
            <a:avLst/>
          </a:prstGeom>
        </p:spPr>
        <p:txBody>
          <a:bodyPr vert="horz" wrap="square" lIns="0" tIns="11397" rIns="0" bIns="0" rtlCol="0">
            <a:spAutoFit/>
          </a:bodyPr>
          <a:lstStyle/>
          <a:p>
            <a:pPr marL="11397">
              <a:spcBef>
                <a:spcPts val="90"/>
              </a:spcBef>
            </a:pPr>
            <a:r>
              <a:rPr dirty="0"/>
              <a:t>B</a:t>
            </a:r>
            <a:r>
              <a:rPr spc="-4" dirty="0"/>
              <a:t>ia</a:t>
            </a:r>
            <a:r>
              <a:rPr dirty="0"/>
              <a:t>s</a:t>
            </a:r>
          </a:p>
        </p:txBody>
      </p:sp>
      <p:sp>
        <p:nvSpPr>
          <p:cNvPr id="3" name="object 3"/>
          <p:cNvSpPr txBox="1"/>
          <p:nvPr/>
        </p:nvSpPr>
        <p:spPr>
          <a:xfrm>
            <a:off x="742056" y="2209800"/>
            <a:ext cx="7557655" cy="2363434"/>
          </a:xfrm>
          <a:prstGeom prst="rect">
            <a:avLst/>
          </a:prstGeom>
        </p:spPr>
        <p:txBody>
          <a:bodyPr vert="horz" wrap="square" lIns="0" tIns="11397" rIns="0" bIns="0" rtlCol="0">
            <a:spAutoFit/>
          </a:bodyPr>
          <a:lstStyle/>
          <a:p>
            <a:pPr marL="341340" marR="239337" indent="-307718">
              <a:spcBef>
                <a:spcPts val="90"/>
              </a:spcBef>
            </a:pPr>
            <a:r>
              <a:rPr spc="-4" dirty="0">
                <a:solidFill>
                  <a:srgbClr val="000066"/>
                </a:solidFill>
                <a:latin typeface="Verdana"/>
                <a:cs typeface="Verdana"/>
              </a:rPr>
              <a:t>Bias</a:t>
            </a:r>
            <a:r>
              <a:rPr dirty="0">
                <a:solidFill>
                  <a:srgbClr val="000066"/>
                </a:solidFill>
                <a:latin typeface="Verdana"/>
                <a:cs typeface="Verdana"/>
              </a:rPr>
              <a:t> </a:t>
            </a:r>
            <a:r>
              <a:rPr spc="-4" dirty="0">
                <a:solidFill>
                  <a:srgbClr val="000066"/>
                </a:solidFill>
                <a:latin typeface="Verdana"/>
                <a:cs typeface="Verdana"/>
              </a:rPr>
              <a:t>can</a:t>
            </a:r>
            <a:r>
              <a:rPr spc="4" dirty="0">
                <a:solidFill>
                  <a:srgbClr val="000066"/>
                </a:solidFill>
                <a:latin typeface="Verdana"/>
                <a:cs typeface="Verdana"/>
              </a:rPr>
              <a:t> </a:t>
            </a:r>
            <a:r>
              <a:rPr spc="-4" dirty="0">
                <a:solidFill>
                  <a:srgbClr val="000066"/>
                </a:solidFill>
                <a:latin typeface="Verdana"/>
                <a:cs typeface="Verdana"/>
              </a:rPr>
              <a:t>be</a:t>
            </a:r>
            <a:r>
              <a:rPr dirty="0">
                <a:solidFill>
                  <a:srgbClr val="000066"/>
                </a:solidFill>
                <a:latin typeface="Verdana"/>
                <a:cs typeface="Verdana"/>
              </a:rPr>
              <a:t> </a:t>
            </a:r>
            <a:r>
              <a:rPr spc="-4" dirty="0">
                <a:solidFill>
                  <a:srgbClr val="000066"/>
                </a:solidFill>
                <a:latin typeface="Verdana"/>
                <a:cs typeface="Verdana"/>
              </a:rPr>
              <a:t>incorporated </a:t>
            </a:r>
            <a:r>
              <a:rPr dirty="0">
                <a:solidFill>
                  <a:srgbClr val="000066"/>
                </a:solidFill>
                <a:latin typeface="Verdana"/>
                <a:cs typeface="Verdana"/>
              </a:rPr>
              <a:t>as</a:t>
            </a:r>
            <a:r>
              <a:rPr spc="4" dirty="0">
                <a:solidFill>
                  <a:srgbClr val="000066"/>
                </a:solidFill>
                <a:latin typeface="Verdana"/>
                <a:cs typeface="Verdana"/>
              </a:rPr>
              <a:t> </a:t>
            </a:r>
            <a:r>
              <a:rPr spc="-4" dirty="0">
                <a:solidFill>
                  <a:srgbClr val="000066"/>
                </a:solidFill>
                <a:latin typeface="Verdana"/>
                <a:cs typeface="Verdana"/>
              </a:rPr>
              <a:t>another</a:t>
            </a:r>
            <a:r>
              <a:rPr spc="4" dirty="0">
                <a:solidFill>
                  <a:srgbClr val="000066"/>
                </a:solidFill>
                <a:latin typeface="Verdana"/>
                <a:cs typeface="Verdana"/>
              </a:rPr>
              <a:t> </a:t>
            </a:r>
            <a:r>
              <a:rPr spc="-4" dirty="0">
                <a:solidFill>
                  <a:srgbClr val="000066"/>
                </a:solidFill>
                <a:latin typeface="Verdana"/>
                <a:cs typeface="Verdana"/>
              </a:rPr>
              <a:t>weight clamped</a:t>
            </a:r>
            <a:r>
              <a:rPr dirty="0">
                <a:solidFill>
                  <a:srgbClr val="000066"/>
                </a:solidFill>
                <a:latin typeface="Verdana"/>
                <a:cs typeface="Verdana"/>
              </a:rPr>
              <a:t> </a:t>
            </a:r>
            <a:r>
              <a:rPr spc="-4" dirty="0">
                <a:solidFill>
                  <a:srgbClr val="000066"/>
                </a:solidFill>
                <a:latin typeface="Verdana"/>
                <a:cs typeface="Verdana"/>
              </a:rPr>
              <a:t>to</a:t>
            </a:r>
            <a:r>
              <a:rPr dirty="0">
                <a:solidFill>
                  <a:srgbClr val="000066"/>
                </a:solidFill>
                <a:latin typeface="Verdana"/>
                <a:cs typeface="Verdana"/>
              </a:rPr>
              <a:t> a fixed </a:t>
            </a:r>
            <a:r>
              <a:rPr spc="-615" dirty="0">
                <a:solidFill>
                  <a:srgbClr val="000066"/>
                </a:solidFill>
                <a:latin typeface="Verdana"/>
                <a:cs typeface="Verdana"/>
              </a:rPr>
              <a:t> </a:t>
            </a:r>
            <a:r>
              <a:rPr spc="-4" dirty="0">
                <a:solidFill>
                  <a:srgbClr val="000066"/>
                </a:solidFill>
                <a:latin typeface="Verdana"/>
                <a:cs typeface="Verdana"/>
              </a:rPr>
              <a:t>input</a:t>
            </a:r>
            <a:r>
              <a:rPr spc="-9" dirty="0">
                <a:solidFill>
                  <a:srgbClr val="000066"/>
                </a:solidFill>
                <a:latin typeface="Verdana"/>
                <a:cs typeface="Verdana"/>
              </a:rPr>
              <a:t> </a:t>
            </a:r>
            <a:r>
              <a:rPr spc="-4" dirty="0">
                <a:solidFill>
                  <a:srgbClr val="000066"/>
                </a:solidFill>
                <a:latin typeface="Verdana"/>
                <a:cs typeface="Verdana"/>
              </a:rPr>
              <a:t>of</a:t>
            </a:r>
            <a:r>
              <a:rPr dirty="0">
                <a:solidFill>
                  <a:srgbClr val="000066"/>
                </a:solidFill>
                <a:latin typeface="Verdana"/>
                <a:cs typeface="Verdana"/>
              </a:rPr>
              <a:t> </a:t>
            </a:r>
            <a:r>
              <a:rPr spc="-4" dirty="0">
                <a:solidFill>
                  <a:srgbClr val="000066"/>
                </a:solidFill>
                <a:latin typeface="Verdana"/>
                <a:cs typeface="Verdana"/>
              </a:rPr>
              <a:t>+1.0</a:t>
            </a:r>
            <a:endParaRPr dirty="0">
              <a:latin typeface="Verdana"/>
              <a:cs typeface="Verdana"/>
            </a:endParaRPr>
          </a:p>
          <a:p>
            <a:pPr>
              <a:spcBef>
                <a:spcPts val="49"/>
              </a:spcBef>
            </a:pPr>
            <a:endParaRPr sz="2400" dirty="0">
              <a:latin typeface="Verdana"/>
              <a:cs typeface="Verdana"/>
            </a:endParaRPr>
          </a:p>
          <a:p>
            <a:pPr marL="34191">
              <a:spcBef>
                <a:spcPts val="4"/>
              </a:spcBef>
            </a:pPr>
            <a:r>
              <a:rPr dirty="0">
                <a:solidFill>
                  <a:srgbClr val="000066"/>
                </a:solidFill>
                <a:latin typeface="Verdana"/>
                <a:cs typeface="Verdana"/>
              </a:rPr>
              <a:t>This</a:t>
            </a:r>
            <a:r>
              <a:rPr spc="4" dirty="0">
                <a:solidFill>
                  <a:srgbClr val="000066"/>
                </a:solidFill>
                <a:latin typeface="Verdana"/>
                <a:cs typeface="Verdana"/>
              </a:rPr>
              <a:t> </a:t>
            </a:r>
            <a:r>
              <a:rPr spc="-4" dirty="0">
                <a:solidFill>
                  <a:srgbClr val="000066"/>
                </a:solidFill>
                <a:latin typeface="Verdana"/>
                <a:cs typeface="Verdana"/>
              </a:rPr>
              <a:t>extra</a:t>
            </a:r>
            <a:r>
              <a:rPr spc="4" dirty="0">
                <a:solidFill>
                  <a:srgbClr val="000066"/>
                </a:solidFill>
                <a:latin typeface="Verdana"/>
                <a:cs typeface="Verdana"/>
              </a:rPr>
              <a:t> </a:t>
            </a:r>
            <a:r>
              <a:rPr dirty="0">
                <a:solidFill>
                  <a:srgbClr val="000066"/>
                </a:solidFill>
                <a:latin typeface="Verdana"/>
                <a:cs typeface="Verdana"/>
              </a:rPr>
              <a:t>free</a:t>
            </a:r>
            <a:r>
              <a:rPr spc="4" dirty="0">
                <a:solidFill>
                  <a:srgbClr val="000066"/>
                </a:solidFill>
                <a:latin typeface="Verdana"/>
                <a:cs typeface="Verdana"/>
              </a:rPr>
              <a:t> </a:t>
            </a:r>
            <a:r>
              <a:rPr spc="-4" dirty="0">
                <a:solidFill>
                  <a:srgbClr val="000066"/>
                </a:solidFill>
                <a:latin typeface="Verdana"/>
                <a:cs typeface="Verdana"/>
              </a:rPr>
              <a:t>variable</a:t>
            </a:r>
            <a:r>
              <a:rPr spc="4" dirty="0">
                <a:solidFill>
                  <a:srgbClr val="000066"/>
                </a:solidFill>
                <a:latin typeface="Verdana"/>
                <a:cs typeface="Verdana"/>
              </a:rPr>
              <a:t> </a:t>
            </a:r>
            <a:r>
              <a:rPr spc="-4" dirty="0">
                <a:solidFill>
                  <a:srgbClr val="000066"/>
                </a:solidFill>
                <a:latin typeface="Verdana"/>
                <a:cs typeface="Verdana"/>
              </a:rPr>
              <a:t>(bias)</a:t>
            </a:r>
            <a:r>
              <a:rPr spc="4" dirty="0">
                <a:solidFill>
                  <a:srgbClr val="000066"/>
                </a:solidFill>
                <a:latin typeface="Verdana"/>
                <a:cs typeface="Verdana"/>
              </a:rPr>
              <a:t> </a:t>
            </a:r>
            <a:r>
              <a:rPr dirty="0">
                <a:solidFill>
                  <a:srgbClr val="000066"/>
                </a:solidFill>
                <a:latin typeface="Verdana"/>
                <a:cs typeface="Verdana"/>
              </a:rPr>
              <a:t>makes</a:t>
            </a:r>
            <a:r>
              <a:rPr spc="4" dirty="0">
                <a:solidFill>
                  <a:srgbClr val="000066"/>
                </a:solidFill>
                <a:latin typeface="Verdana"/>
                <a:cs typeface="Verdana"/>
              </a:rPr>
              <a:t> </a:t>
            </a:r>
            <a:r>
              <a:rPr spc="-4" dirty="0">
                <a:solidFill>
                  <a:srgbClr val="000066"/>
                </a:solidFill>
                <a:latin typeface="Verdana"/>
                <a:cs typeface="Verdana"/>
              </a:rPr>
              <a:t>the</a:t>
            </a:r>
            <a:r>
              <a:rPr spc="9" dirty="0">
                <a:solidFill>
                  <a:srgbClr val="000066"/>
                </a:solidFill>
                <a:latin typeface="Verdana"/>
                <a:cs typeface="Verdana"/>
              </a:rPr>
              <a:t> </a:t>
            </a:r>
            <a:r>
              <a:rPr spc="-4" dirty="0">
                <a:solidFill>
                  <a:srgbClr val="000066"/>
                </a:solidFill>
                <a:latin typeface="Verdana"/>
                <a:cs typeface="Verdana"/>
              </a:rPr>
              <a:t>neuron</a:t>
            </a:r>
            <a:r>
              <a:rPr spc="4" dirty="0">
                <a:solidFill>
                  <a:srgbClr val="000066"/>
                </a:solidFill>
                <a:latin typeface="Verdana"/>
                <a:cs typeface="Verdana"/>
              </a:rPr>
              <a:t> </a:t>
            </a:r>
            <a:r>
              <a:rPr spc="-4" dirty="0">
                <a:solidFill>
                  <a:srgbClr val="000066"/>
                </a:solidFill>
                <a:latin typeface="Verdana"/>
                <a:cs typeface="Verdana"/>
              </a:rPr>
              <a:t>more</a:t>
            </a:r>
            <a:r>
              <a:rPr spc="4" dirty="0">
                <a:solidFill>
                  <a:srgbClr val="000066"/>
                </a:solidFill>
                <a:latin typeface="Verdana"/>
                <a:cs typeface="Verdana"/>
              </a:rPr>
              <a:t> </a:t>
            </a:r>
            <a:r>
              <a:rPr spc="-4" dirty="0">
                <a:solidFill>
                  <a:srgbClr val="000066"/>
                </a:solidFill>
                <a:latin typeface="Verdana"/>
                <a:cs typeface="Verdana"/>
              </a:rPr>
              <a:t>powerful.</a:t>
            </a:r>
            <a:endParaRPr dirty="0">
              <a:latin typeface="Verdana"/>
              <a:cs typeface="Verdana"/>
            </a:endParaRPr>
          </a:p>
          <a:p>
            <a:pPr marL="107132" algn="ctr">
              <a:spcBef>
                <a:spcPts val="1615"/>
              </a:spcBef>
            </a:pPr>
            <a:r>
              <a:rPr sz="1400" dirty="0">
                <a:solidFill>
                  <a:srgbClr val="000066"/>
                </a:solidFill>
                <a:latin typeface="Verdana"/>
                <a:cs typeface="Verdana"/>
              </a:rPr>
              <a:t>n</a:t>
            </a:r>
            <a:endParaRPr sz="1400" dirty="0">
              <a:latin typeface="Verdana"/>
              <a:cs typeface="Verdana"/>
            </a:endParaRPr>
          </a:p>
          <a:p>
            <a:pPr marL="107132" algn="ctr">
              <a:lnSpc>
                <a:spcPts val="3733"/>
              </a:lnSpc>
              <a:spcBef>
                <a:spcPts val="412"/>
              </a:spcBef>
            </a:pPr>
            <a:r>
              <a:rPr sz="2200" dirty="0">
                <a:solidFill>
                  <a:srgbClr val="000066"/>
                </a:solidFill>
                <a:latin typeface="Verdana"/>
                <a:cs typeface="Verdana"/>
              </a:rPr>
              <a:t>a</a:t>
            </a:r>
            <a:r>
              <a:rPr sz="2200" baseline="-20833" dirty="0">
                <a:solidFill>
                  <a:srgbClr val="000066"/>
                </a:solidFill>
                <a:latin typeface="Verdana"/>
                <a:cs typeface="Verdana"/>
              </a:rPr>
              <a:t>i </a:t>
            </a:r>
            <a:r>
              <a:rPr sz="2200" spc="-383" baseline="-20833" dirty="0">
                <a:solidFill>
                  <a:srgbClr val="000066"/>
                </a:solidFill>
                <a:latin typeface="Verdana"/>
                <a:cs typeface="Verdana"/>
              </a:rPr>
              <a:t> </a:t>
            </a:r>
            <a:r>
              <a:rPr sz="2200" dirty="0">
                <a:solidFill>
                  <a:srgbClr val="000066"/>
                </a:solidFill>
                <a:latin typeface="Verdana"/>
                <a:cs typeface="Verdana"/>
              </a:rPr>
              <a:t>= f (</a:t>
            </a:r>
            <a:r>
              <a:rPr sz="2200" spc="-4" dirty="0">
                <a:solidFill>
                  <a:srgbClr val="000066"/>
                </a:solidFill>
                <a:latin typeface="Verdana"/>
                <a:cs typeface="Verdana"/>
              </a:rPr>
              <a:t>n</a:t>
            </a:r>
            <a:r>
              <a:rPr sz="2200" baseline="-20833" dirty="0">
                <a:solidFill>
                  <a:srgbClr val="000066"/>
                </a:solidFill>
                <a:latin typeface="Verdana"/>
                <a:cs typeface="Verdana"/>
              </a:rPr>
              <a:t>i</a:t>
            </a:r>
            <a:r>
              <a:rPr sz="2200" dirty="0">
                <a:solidFill>
                  <a:srgbClr val="000066"/>
                </a:solidFill>
                <a:latin typeface="Verdana"/>
                <a:cs typeface="Verdana"/>
              </a:rPr>
              <a:t>)</a:t>
            </a:r>
            <a:r>
              <a:rPr sz="2200" spc="-4" dirty="0">
                <a:solidFill>
                  <a:srgbClr val="000066"/>
                </a:solidFill>
                <a:latin typeface="Verdana"/>
                <a:cs typeface="Verdana"/>
              </a:rPr>
              <a:t> </a:t>
            </a:r>
            <a:r>
              <a:rPr sz="2200" dirty="0">
                <a:solidFill>
                  <a:srgbClr val="000066"/>
                </a:solidFill>
                <a:latin typeface="Verdana"/>
                <a:cs typeface="Verdana"/>
              </a:rPr>
              <a:t>=</a:t>
            </a:r>
            <a:r>
              <a:rPr sz="2200" spc="-4" dirty="0">
                <a:solidFill>
                  <a:srgbClr val="000066"/>
                </a:solidFill>
                <a:latin typeface="Verdana"/>
                <a:cs typeface="Verdana"/>
              </a:rPr>
              <a:t> </a:t>
            </a:r>
            <a:r>
              <a:rPr sz="2200" dirty="0">
                <a:solidFill>
                  <a:srgbClr val="000066"/>
                </a:solidFill>
                <a:latin typeface="Verdana"/>
                <a:cs typeface="Verdana"/>
              </a:rPr>
              <a:t>f</a:t>
            </a:r>
            <a:r>
              <a:rPr sz="2200" spc="-4" dirty="0">
                <a:solidFill>
                  <a:srgbClr val="000066"/>
                </a:solidFill>
                <a:latin typeface="Verdana"/>
                <a:cs typeface="Verdana"/>
              </a:rPr>
              <a:t> </a:t>
            </a:r>
            <a:r>
              <a:rPr sz="2200" spc="4" dirty="0">
                <a:solidFill>
                  <a:srgbClr val="000066"/>
                </a:solidFill>
                <a:latin typeface="Verdana"/>
                <a:cs typeface="Verdana"/>
              </a:rPr>
              <a:t>(</a:t>
            </a:r>
            <a:r>
              <a:rPr sz="3200" dirty="0">
                <a:solidFill>
                  <a:srgbClr val="011279"/>
                </a:solidFill>
                <a:latin typeface="Symbol"/>
                <a:cs typeface="Symbol"/>
              </a:rPr>
              <a:t></a:t>
            </a:r>
            <a:r>
              <a:rPr sz="2200" dirty="0">
                <a:solidFill>
                  <a:srgbClr val="000066"/>
                </a:solidFill>
                <a:latin typeface="Verdana"/>
                <a:cs typeface="Verdana"/>
              </a:rPr>
              <a:t>w</a:t>
            </a:r>
            <a:r>
              <a:rPr sz="2200" baseline="-20833" dirty="0">
                <a:solidFill>
                  <a:srgbClr val="000066"/>
                </a:solidFill>
                <a:latin typeface="Verdana"/>
                <a:cs typeface="Verdana"/>
              </a:rPr>
              <a:t>ij</a:t>
            </a:r>
            <a:r>
              <a:rPr sz="2200" dirty="0">
                <a:solidFill>
                  <a:srgbClr val="000066"/>
                </a:solidFill>
                <a:latin typeface="Verdana"/>
                <a:cs typeface="Verdana"/>
              </a:rPr>
              <a:t>x</a:t>
            </a:r>
            <a:r>
              <a:rPr sz="2200" baseline="-20833" dirty="0">
                <a:solidFill>
                  <a:srgbClr val="000066"/>
                </a:solidFill>
                <a:latin typeface="Verdana"/>
                <a:cs typeface="Verdana"/>
              </a:rPr>
              <a:t>j</a:t>
            </a:r>
            <a:r>
              <a:rPr sz="2200" dirty="0">
                <a:solidFill>
                  <a:srgbClr val="000066"/>
                </a:solidFill>
                <a:latin typeface="Verdana"/>
                <a:cs typeface="Verdana"/>
              </a:rPr>
              <a:t>) </a:t>
            </a:r>
            <a:r>
              <a:rPr sz="2200" dirty="0">
                <a:solidFill>
                  <a:srgbClr val="011279"/>
                </a:solidFill>
                <a:latin typeface="Verdana"/>
                <a:cs typeface="Verdana"/>
              </a:rPr>
              <a:t>= f</a:t>
            </a:r>
            <a:r>
              <a:rPr sz="2200" spc="-4" dirty="0">
                <a:solidFill>
                  <a:srgbClr val="011279"/>
                </a:solidFill>
                <a:latin typeface="Verdana"/>
                <a:cs typeface="Verdana"/>
              </a:rPr>
              <a:t>(</a:t>
            </a:r>
            <a:r>
              <a:rPr sz="2200" b="1" dirty="0">
                <a:solidFill>
                  <a:srgbClr val="011279"/>
                </a:solidFill>
                <a:latin typeface="Verdana"/>
                <a:cs typeface="Verdana"/>
              </a:rPr>
              <a:t>w</a:t>
            </a:r>
            <a:r>
              <a:rPr sz="2200" baseline="-20833" dirty="0">
                <a:solidFill>
                  <a:srgbClr val="011279"/>
                </a:solidFill>
                <a:latin typeface="Verdana"/>
                <a:cs typeface="Verdana"/>
              </a:rPr>
              <a:t>i</a:t>
            </a:r>
            <a:r>
              <a:rPr sz="2200" dirty="0">
                <a:solidFill>
                  <a:srgbClr val="011279"/>
                </a:solidFill>
                <a:latin typeface="Verdana"/>
                <a:cs typeface="Verdana"/>
              </a:rPr>
              <a:t>.</a:t>
            </a:r>
            <a:r>
              <a:rPr sz="2200" b="1" dirty="0">
                <a:solidFill>
                  <a:srgbClr val="011279"/>
                </a:solidFill>
                <a:latin typeface="Verdana"/>
                <a:cs typeface="Verdana"/>
              </a:rPr>
              <a:t>x</a:t>
            </a:r>
            <a:r>
              <a:rPr sz="2200" baseline="-20833" dirty="0">
                <a:solidFill>
                  <a:srgbClr val="011279"/>
                </a:solidFill>
                <a:latin typeface="Verdana"/>
                <a:cs typeface="Verdana"/>
              </a:rPr>
              <a:t>j</a:t>
            </a:r>
            <a:r>
              <a:rPr sz="2200" dirty="0">
                <a:solidFill>
                  <a:srgbClr val="011279"/>
                </a:solidFill>
                <a:latin typeface="Verdana"/>
                <a:cs typeface="Verdana"/>
              </a:rPr>
              <a:t>)</a:t>
            </a:r>
            <a:endParaRPr sz="2200" dirty="0">
              <a:latin typeface="Verdana"/>
              <a:cs typeface="Verdana"/>
            </a:endParaRPr>
          </a:p>
          <a:p>
            <a:pPr marL="107132" algn="ctr">
              <a:lnSpc>
                <a:spcPts val="1579"/>
              </a:lnSpc>
            </a:pPr>
            <a:r>
              <a:rPr sz="1400" dirty="0">
                <a:solidFill>
                  <a:srgbClr val="000066"/>
                </a:solidFill>
                <a:latin typeface="Verdana"/>
                <a:cs typeface="Verdana"/>
              </a:rPr>
              <a:t>j</a:t>
            </a:r>
            <a:r>
              <a:rPr sz="1400" spc="-31" dirty="0">
                <a:solidFill>
                  <a:srgbClr val="000066"/>
                </a:solidFill>
                <a:latin typeface="Verdana"/>
                <a:cs typeface="Verdana"/>
              </a:rPr>
              <a:t> </a:t>
            </a:r>
            <a:r>
              <a:rPr sz="1400" dirty="0">
                <a:solidFill>
                  <a:srgbClr val="CC3300"/>
                </a:solidFill>
                <a:latin typeface="Verdana"/>
                <a:cs typeface="Verdana"/>
              </a:rPr>
              <a:t>=</a:t>
            </a:r>
            <a:r>
              <a:rPr sz="1400" spc="-31" dirty="0">
                <a:solidFill>
                  <a:srgbClr val="CC3300"/>
                </a:solidFill>
                <a:latin typeface="Verdana"/>
                <a:cs typeface="Verdana"/>
              </a:rPr>
              <a:t> </a:t>
            </a:r>
            <a:r>
              <a:rPr sz="1400" b="1" dirty="0">
                <a:solidFill>
                  <a:srgbClr val="D84800"/>
                </a:solidFill>
                <a:latin typeface="Verdana"/>
                <a:cs typeface="Verdana"/>
              </a:rPr>
              <a:t>0</a:t>
            </a:r>
            <a:endParaRPr sz="1400" dirty="0">
              <a:latin typeface="Verdana"/>
              <a:cs typeface="Verdana"/>
            </a:endParaRPr>
          </a:p>
        </p:txBody>
      </p:sp>
    </p:spTree>
    <p:extLst>
      <p:ext uri="{BB962C8B-B14F-4D97-AF65-F5344CB8AC3E}">
        <p14:creationId xmlns:p14="http://schemas.microsoft.com/office/powerpoint/2010/main" val="242791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a:t>
            </a:r>
            <a:endParaRPr lang="en-US" dirty="0"/>
          </a:p>
        </p:txBody>
      </p:sp>
      <p:sp>
        <p:nvSpPr>
          <p:cNvPr id="3" name="Content Placeholder 2"/>
          <p:cNvSpPr>
            <a:spLocks noGrp="1"/>
          </p:cNvSpPr>
          <p:nvPr>
            <p:ph sz="quarter" idx="1"/>
          </p:nvPr>
        </p:nvSpPr>
        <p:spPr/>
        <p:txBody>
          <a:bodyPr/>
          <a:lstStyle/>
          <a:p>
            <a:r>
              <a:rPr lang="en-US" dirty="0"/>
              <a:t>A set of instructions that drives computer to do stipulated tasks is called a program. </a:t>
            </a:r>
            <a:r>
              <a:rPr lang="en-US" dirty="0" smtClean="0"/>
              <a:t>Software </a:t>
            </a:r>
            <a:r>
              <a:rPr lang="en-US" dirty="0"/>
              <a:t>can be categorized into two types </a:t>
            </a:r>
            <a:r>
              <a:rPr lang="en-US" dirty="0" smtClean="0"/>
              <a:t>−</a:t>
            </a:r>
            <a:endParaRPr lang="en-US" dirty="0"/>
          </a:p>
          <a:p>
            <a:r>
              <a:rPr lang="en-US" dirty="0"/>
              <a:t>System </a:t>
            </a:r>
            <a:r>
              <a:rPr lang="en-US" dirty="0" smtClean="0"/>
              <a:t>software</a:t>
            </a:r>
          </a:p>
          <a:p>
            <a:endParaRPr lang="en-US" dirty="0"/>
          </a:p>
          <a:p>
            <a:pPr marL="0" indent="0">
              <a:buNone/>
            </a:pPr>
            <a:r>
              <a:rPr lang="en-US" dirty="0" smtClean="0"/>
              <a:t>                                              Application software</a:t>
            </a:r>
          </a:p>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429000"/>
            <a:ext cx="2362200" cy="170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4171950"/>
            <a:ext cx="4257675" cy="192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95012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noChangeArrowheads="1"/>
          </p:cNvSpPr>
          <p:nvPr>
            <p:ph type="title"/>
          </p:nvPr>
        </p:nvSpPr>
        <p:spPr>
          <a:xfrm>
            <a:off x="628650" y="309563"/>
            <a:ext cx="7886700" cy="542925"/>
          </a:xfrm>
        </p:spPr>
        <p:txBody>
          <a:bodyPr>
            <a:normAutofit fontScale="90000"/>
          </a:bodyPr>
          <a:lstStyle/>
          <a:p>
            <a:r>
              <a:rPr lang="en-IN" altLang="en-US" sz="3600" b="1" smtClean="0"/>
              <a:t>ACTIVATION FUNCTION</a:t>
            </a:r>
          </a:p>
        </p:txBody>
      </p:sp>
      <p:pic>
        <p:nvPicPr>
          <p:cNvPr id="17411" name="Picture 2" descr="Activation function input and output in neural network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79388" y="3644900"/>
            <a:ext cx="8785225" cy="2592388"/>
          </a:xfrm>
          <a:noFill/>
        </p:spPr>
      </p:pic>
      <p:sp>
        <p:nvSpPr>
          <p:cNvPr id="17412" name="Rectangle 1"/>
          <p:cNvSpPr>
            <a:spLocks noChangeArrowheads="1"/>
          </p:cNvSpPr>
          <p:nvPr/>
        </p:nvSpPr>
        <p:spPr bwMode="auto">
          <a:xfrm>
            <a:off x="346075" y="1255713"/>
            <a:ext cx="8496300" cy="249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US" altLang="en-US" sz="2400">
                <a:solidFill>
                  <a:srgbClr val="595858"/>
                </a:solidFill>
                <a:latin typeface="roboto"/>
              </a:rPr>
              <a:t>Activation functions are an extremely important feature of the artificial neural networks. They basically decide whether a neuron should be activated or not. Whether the information that the neuron is receiving is relevant for the given information or should it be ignored.</a:t>
            </a:r>
          </a:p>
          <a:p>
            <a:r>
              <a:rPr lang="en-US" altLang="en-US"/>
              <a:t/>
            </a:r>
            <a:br>
              <a:rPr lang="en-US" altLang="en-US"/>
            </a:br>
            <a:endParaRPr lang="en-IN" altLang="en-US"/>
          </a:p>
        </p:txBody>
      </p:sp>
    </p:spTree>
    <p:extLst>
      <p:ext uri="{BB962C8B-B14F-4D97-AF65-F5344CB8AC3E}">
        <p14:creationId xmlns:p14="http://schemas.microsoft.com/office/powerpoint/2010/main" val="401153999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
          <p:cNvSpPr>
            <a:spLocks noGrp="1" noChangeArrowheads="1"/>
          </p:cNvSpPr>
          <p:nvPr>
            <p:ph type="title"/>
          </p:nvPr>
        </p:nvSpPr>
        <p:spPr>
          <a:xfrm>
            <a:off x="609600" y="460375"/>
            <a:ext cx="8220075" cy="635000"/>
          </a:xfrm>
        </p:spPr>
        <p:txBody>
          <a:bodyPr>
            <a:normAutofit fontScale="90000"/>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altLang="en-US" sz="3600" b="1" smtClean="0"/>
              <a:t>TYPES OF ACTIVATION FUNCTIONS</a:t>
            </a:r>
          </a:p>
        </p:txBody>
      </p:sp>
      <p:sp>
        <p:nvSpPr>
          <p:cNvPr id="18435" name="Text Box 2"/>
          <p:cNvSpPr txBox="1">
            <a:spLocks noChangeArrowheads="1"/>
          </p:cNvSpPr>
          <p:nvPr/>
        </p:nvSpPr>
        <p:spPr bwMode="auto">
          <a:xfrm>
            <a:off x="755650" y="722313"/>
            <a:ext cx="8074025" cy="5413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itchFamily="34" charset="0"/>
              </a:defRPr>
            </a:lvl1pPr>
            <a:lvl2pPr marL="742950" indent="-285750"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itchFamily="34" charset="0"/>
              </a:defRPr>
            </a:lvl2pPr>
            <a:lvl3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3pPr>
            <a:lvl4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4pPr>
            <a:lvl5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5pPr>
            <a:lvl6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6pPr>
            <a:lvl7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7pPr>
            <a:lvl8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8pPr>
            <a:lvl9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9pPr>
          </a:lstStyle>
          <a:p>
            <a:pPr algn="just" eaLnBrk="1" hangingPunct="1">
              <a:spcBef>
                <a:spcPts val="1200"/>
              </a:spcBef>
              <a:spcAft>
                <a:spcPts val="1000"/>
              </a:spcAft>
            </a:pPr>
            <a:endParaRPr lang="en-IN" altLang="en-US" sz="2400" b="1">
              <a:solidFill>
                <a:srgbClr val="000000"/>
              </a:solidFill>
              <a:latin typeface="Arial" pitchFamily="34" charset="0"/>
              <a:ea typeface="Droid Sans Fallback" charset="0"/>
              <a:cs typeface="Droid Sans Fallback" charset="0"/>
            </a:endParaRPr>
          </a:p>
          <a:p>
            <a:pPr algn="just" eaLnBrk="1" hangingPunct="1">
              <a:spcBef>
                <a:spcPts val="1200"/>
              </a:spcBef>
              <a:spcAft>
                <a:spcPts val="1000"/>
              </a:spcAft>
            </a:pPr>
            <a:r>
              <a:rPr lang="en-IN" altLang="en-US" sz="2400" b="1">
                <a:solidFill>
                  <a:srgbClr val="000000"/>
                </a:solidFill>
                <a:latin typeface="Arial" pitchFamily="34" charset="0"/>
                <a:ea typeface="Droid Sans Fallback" charset="0"/>
                <a:cs typeface="Droid Sans Fallback" charset="0"/>
              </a:rPr>
              <a:t>Identity functions</a:t>
            </a:r>
          </a:p>
          <a:p>
            <a:pPr algn="just" eaLnBrk="1" hangingPunct="1">
              <a:spcBef>
                <a:spcPts val="1200"/>
              </a:spcBef>
              <a:spcAft>
                <a:spcPts val="1000"/>
              </a:spcAft>
            </a:pPr>
            <a:r>
              <a:rPr lang="en-IN" altLang="en-US" sz="2400">
                <a:solidFill>
                  <a:srgbClr val="000000"/>
                </a:solidFill>
                <a:latin typeface="Arial" pitchFamily="34" charset="0"/>
                <a:ea typeface="Droid Sans Fallback" charset="0"/>
                <a:cs typeface="Droid Sans Fallback" charset="0"/>
              </a:rPr>
              <a:t>This function is denoted by f(x) = x for all x. The output here remains the same as input.</a:t>
            </a:r>
          </a:p>
          <a:p>
            <a:pPr algn="just" eaLnBrk="1" hangingPunct="1">
              <a:spcBef>
                <a:spcPts val="1200"/>
              </a:spcBef>
              <a:spcAft>
                <a:spcPts val="1000"/>
              </a:spcAft>
            </a:pPr>
            <a:r>
              <a:rPr lang="en-IN" altLang="en-US" sz="2400" b="1">
                <a:solidFill>
                  <a:srgbClr val="000000"/>
                </a:solidFill>
                <a:latin typeface="Arial" pitchFamily="34" charset="0"/>
                <a:ea typeface="Droid Sans Fallback" charset="0"/>
                <a:cs typeface="Droid Sans Fallback" charset="0"/>
              </a:rPr>
              <a:t>Binary step function</a:t>
            </a:r>
          </a:p>
          <a:p>
            <a:pPr algn="just" eaLnBrk="1" hangingPunct="1">
              <a:spcBef>
                <a:spcPts val="1200"/>
              </a:spcBef>
              <a:spcAft>
                <a:spcPts val="1000"/>
              </a:spcAft>
            </a:pPr>
            <a:r>
              <a:rPr lang="en-IN" altLang="en-US" sz="2400">
                <a:solidFill>
                  <a:srgbClr val="000000"/>
                </a:solidFill>
                <a:latin typeface="Arial" pitchFamily="34" charset="0"/>
                <a:ea typeface="Droid Sans Fallback" charset="0"/>
                <a:cs typeface="Droid Sans Fallback" charset="0"/>
              </a:rPr>
              <a:t>This function makes use of a threshold. A binary step function with a threshold T is given by</a:t>
            </a:r>
          </a:p>
          <a:p>
            <a:pPr algn="ctr" eaLnBrk="1" hangingPunct="1">
              <a:spcBef>
                <a:spcPts val="1200"/>
              </a:spcBef>
              <a:spcAft>
                <a:spcPts val="1000"/>
              </a:spcAft>
            </a:pPr>
            <a:r>
              <a:rPr lang="en-IN" altLang="en-US" sz="2400">
                <a:solidFill>
                  <a:srgbClr val="000000"/>
                </a:solidFill>
                <a:latin typeface="Arial" pitchFamily="34" charset="0"/>
                <a:ea typeface="Droid Sans Fallback" charset="0"/>
                <a:cs typeface="Droid Sans Fallback" charset="0"/>
              </a:rPr>
              <a:t>f(x) = 1 if x &gt;= T</a:t>
            </a:r>
          </a:p>
          <a:p>
            <a:pPr algn="ctr" eaLnBrk="1" hangingPunct="1">
              <a:spcBef>
                <a:spcPts val="1200"/>
              </a:spcBef>
              <a:spcAft>
                <a:spcPts val="1000"/>
              </a:spcAft>
            </a:pPr>
            <a:r>
              <a:rPr lang="en-IN" altLang="en-US" sz="2400">
                <a:solidFill>
                  <a:srgbClr val="000000"/>
                </a:solidFill>
                <a:latin typeface="Arial" pitchFamily="34" charset="0"/>
                <a:ea typeface="Droid Sans Fallback" charset="0"/>
                <a:cs typeface="Droid Sans Fallback" charset="0"/>
              </a:rPr>
              <a:t>f(x) = 0 if x &lt; T</a:t>
            </a:r>
            <a:endParaRPr lang="en-IN" altLang="en-US" sz="2400"/>
          </a:p>
          <a:p>
            <a:pPr algn="just" eaLnBrk="1" hangingPunct="1">
              <a:spcBef>
                <a:spcPts val="1200"/>
              </a:spcBef>
              <a:spcAft>
                <a:spcPts val="1000"/>
              </a:spcAft>
            </a:pPr>
            <a:endParaRPr lang="en-IN" altLang="en-US" sz="2400">
              <a:solidFill>
                <a:srgbClr val="000000"/>
              </a:solidFill>
              <a:latin typeface="Arial" pitchFamily="34" charset="0"/>
              <a:ea typeface="Droid Sans Fallback" charset="0"/>
              <a:cs typeface="Droid Sans Fallback" charset="0"/>
            </a:endParaRPr>
          </a:p>
          <a:p>
            <a:pPr algn="just" eaLnBrk="1" hangingPunct="1">
              <a:spcBef>
                <a:spcPts val="1200"/>
              </a:spcBef>
              <a:spcAft>
                <a:spcPts val="1000"/>
              </a:spcAft>
            </a:pPr>
            <a:endParaRPr lang="en-IN" altLang="en-US" sz="2400">
              <a:solidFill>
                <a:srgbClr val="000000"/>
              </a:solidFill>
              <a:latin typeface="Arial" pitchFamily="34" charset="0"/>
              <a:ea typeface="Droid Sans Fallback" charset="0"/>
              <a:cs typeface="Droid Sans Fallback" charset="0"/>
            </a:endParaRPr>
          </a:p>
        </p:txBody>
      </p:sp>
      <p:pic>
        <p:nvPicPr>
          <p:cNvPr id="1843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3201988"/>
            <a:ext cx="152400" cy="152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43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 y="1557338"/>
            <a:ext cx="152400" cy="152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4358826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noChangeArrowheads="1"/>
          </p:cNvSpPr>
          <p:nvPr>
            <p:ph type="title"/>
          </p:nvPr>
        </p:nvSpPr>
        <p:spPr>
          <a:xfrm>
            <a:off x="628650" y="260350"/>
            <a:ext cx="7886700" cy="720725"/>
          </a:xfrm>
        </p:spPr>
        <p:txBody>
          <a:bodyPr/>
          <a:lstStyle/>
          <a:p>
            <a:r>
              <a:rPr lang="en-IN" altLang="en-US" b="1" smtClean="0"/>
              <a:t>TYPES OF ACTIVATION FUNCTIONS</a:t>
            </a:r>
            <a:endParaRPr lang="en-IN" altLang="en-US" smtClean="0"/>
          </a:p>
        </p:txBody>
      </p:sp>
      <p:sp>
        <p:nvSpPr>
          <p:cNvPr id="5" name="Rectangle 4"/>
          <p:cNvSpPr/>
          <p:nvPr/>
        </p:nvSpPr>
        <p:spPr>
          <a:xfrm>
            <a:off x="628650" y="1849438"/>
            <a:ext cx="7543800" cy="3344862"/>
          </a:xfrm>
          <a:prstGeom prst="rect">
            <a:avLst/>
          </a:prstGeom>
        </p:spPr>
        <p:txBody>
          <a:bodyPr>
            <a:spAutoFit/>
          </a:bodyPr>
          <a:lstStyle/>
          <a:p>
            <a:pPr marL="342900" indent="-342900" algn="just" eaLnBrk="1" hangingPunct="1">
              <a:spcBef>
                <a:spcPts val="1200"/>
              </a:spcBef>
              <a:spcAft>
                <a:spcPts val="1000"/>
              </a:spcAft>
              <a:buFont typeface="Wingdings" panose="05000000000000000000" pitchFamily="2" charset="2"/>
              <a:buChar char="§"/>
              <a:defRPr/>
            </a:pPr>
            <a:r>
              <a:rPr lang="en-IN" altLang="en-US" sz="2400" b="1" dirty="0">
                <a:solidFill>
                  <a:srgbClr val="000000"/>
                </a:solidFill>
                <a:latin typeface="Arial" panose="020B0604020202020204" pitchFamily="34" charset="0"/>
                <a:cs typeface="Droid Sans Fallback" charset="0"/>
              </a:rPr>
              <a:t>Bipolar step function</a:t>
            </a:r>
          </a:p>
          <a:p>
            <a:pPr algn="just" eaLnBrk="1" hangingPunct="1">
              <a:spcBef>
                <a:spcPts val="1200"/>
              </a:spcBef>
              <a:spcAft>
                <a:spcPts val="1000"/>
              </a:spcAft>
              <a:defRPr/>
            </a:pPr>
            <a:r>
              <a:rPr lang="en-IN" altLang="en-US" sz="2400" dirty="0">
                <a:solidFill>
                  <a:srgbClr val="000000"/>
                </a:solidFill>
                <a:latin typeface="Arial" panose="020B0604020202020204" pitchFamily="34" charset="0"/>
                <a:cs typeface="Droid Sans Fallback" charset="0"/>
              </a:rPr>
              <a:t>This function makes use of a threshold. A bipolar step function with a threshold T is given by</a:t>
            </a:r>
          </a:p>
          <a:p>
            <a:pPr algn="ctr" eaLnBrk="1" hangingPunct="1">
              <a:spcBef>
                <a:spcPts val="1200"/>
              </a:spcBef>
              <a:spcAft>
                <a:spcPts val="1000"/>
              </a:spcAft>
              <a:defRPr/>
            </a:pPr>
            <a:r>
              <a:rPr lang="en-IN" altLang="en-US" sz="2400" dirty="0">
                <a:solidFill>
                  <a:srgbClr val="000000"/>
                </a:solidFill>
                <a:latin typeface="Arial" panose="020B0604020202020204" pitchFamily="34" charset="0"/>
                <a:cs typeface="Droid Sans Fallback" charset="0"/>
              </a:rPr>
              <a:t>f(x) = 1 if x &gt;= T</a:t>
            </a:r>
          </a:p>
          <a:p>
            <a:pPr algn="ctr" eaLnBrk="1" hangingPunct="1">
              <a:spcBef>
                <a:spcPts val="1200"/>
              </a:spcBef>
              <a:spcAft>
                <a:spcPts val="1000"/>
              </a:spcAft>
              <a:defRPr/>
            </a:pPr>
            <a:r>
              <a:rPr lang="en-IN" altLang="en-US" sz="2400" dirty="0">
                <a:solidFill>
                  <a:srgbClr val="000000"/>
                </a:solidFill>
                <a:latin typeface="Arial" panose="020B0604020202020204" pitchFamily="34" charset="0"/>
                <a:cs typeface="Droid Sans Fallback" charset="0"/>
              </a:rPr>
              <a:t>f(x) = -1 if x &lt; T</a:t>
            </a:r>
            <a:endParaRPr lang="en-IN" sz="2400" dirty="0"/>
          </a:p>
          <a:p>
            <a:pPr algn="just" eaLnBrk="1" hangingPunct="1">
              <a:spcBef>
                <a:spcPts val="1200"/>
              </a:spcBef>
              <a:spcAft>
                <a:spcPts val="1000"/>
              </a:spcAft>
              <a:defRPr/>
            </a:pPr>
            <a:endParaRPr lang="en-IN" altLang="en-US" dirty="0">
              <a:solidFill>
                <a:srgbClr val="000000"/>
              </a:solidFill>
              <a:latin typeface="Arial" panose="020B0604020202020204" pitchFamily="34" charset="0"/>
              <a:cs typeface="Droid Sans Fallback" charset="0"/>
            </a:endParaRPr>
          </a:p>
        </p:txBody>
      </p:sp>
    </p:spTree>
    <p:extLst>
      <p:ext uri="{BB962C8B-B14F-4D97-AF65-F5344CB8AC3E}">
        <p14:creationId xmlns:p14="http://schemas.microsoft.com/office/powerpoint/2010/main" val="417134911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1"/>
          <p:cNvSpPr txBox="1">
            <a:spLocks noChangeArrowheads="1"/>
          </p:cNvSpPr>
          <p:nvPr/>
        </p:nvSpPr>
        <p:spPr bwMode="auto">
          <a:xfrm>
            <a:off x="576263" y="1244600"/>
            <a:ext cx="8288337" cy="5307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itchFamily="34" charset="0"/>
              </a:defRPr>
            </a:lvl1pPr>
            <a:lvl2pPr marL="742950" indent="-285750"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itchFamily="34" charset="0"/>
              </a:defRPr>
            </a:lvl2pPr>
            <a:lvl3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3pPr>
            <a:lvl4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4pPr>
            <a:lvl5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5pPr>
            <a:lvl6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6pPr>
            <a:lvl7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7pPr>
            <a:lvl8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8pPr>
            <a:lvl9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9pPr>
          </a:lstStyle>
          <a:p>
            <a:pPr algn="just" eaLnBrk="1" hangingPunct="1">
              <a:spcBef>
                <a:spcPts val="1200"/>
              </a:spcBef>
              <a:spcAft>
                <a:spcPts val="1000"/>
              </a:spcAft>
            </a:pPr>
            <a:r>
              <a:rPr lang="en-IN" altLang="en-US" sz="2400" b="1">
                <a:solidFill>
                  <a:srgbClr val="000000"/>
                </a:solidFill>
                <a:latin typeface="Arial" pitchFamily="34" charset="0"/>
                <a:ea typeface="Droid Sans Fallback" charset="0"/>
                <a:cs typeface="Droid Sans Fallback" charset="0"/>
              </a:rPr>
              <a:t>Sigmoid functions</a:t>
            </a:r>
          </a:p>
          <a:p>
            <a:pPr algn="just" eaLnBrk="1" hangingPunct="1">
              <a:spcBef>
                <a:spcPts val="1200"/>
              </a:spcBef>
              <a:spcAft>
                <a:spcPts val="1000"/>
              </a:spcAft>
            </a:pPr>
            <a:r>
              <a:rPr lang="en-IN" altLang="en-US" sz="2400">
                <a:solidFill>
                  <a:srgbClr val="000000"/>
                </a:solidFill>
                <a:latin typeface="Arial" pitchFamily="34" charset="0"/>
                <a:ea typeface="Droid Sans Fallback" charset="0"/>
                <a:cs typeface="Droid Sans Fallback" charset="0"/>
              </a:rPr>
              <a:t>Sometimes S shaped functions called sigmoid functions are used as activation functions which are found useful. </a:t>
            </a:r>
          </a:p>
          <a:p>
            <a:pPr algn="just" eaLnBrk="1" hangingPunct="1">
              <a:spcBef>
                <a:spcPts val="1200"/>
              </a:spcBef>
              <a:spcAft>
                <a:spcPts val="1000"/>
              </a:spcAft>
            </a:pPr>
            <a:r>
              <a:rPr lang="en-IN" altLang="en-US" sz="2400" b="1">
                <a:solidFill>
                  <a:srgbClr val="000000"/>
                </a:solidFill>
                <a:latin typeface="Arial" pitchFamily="34" charset="0"/>
                <a:ea typeface="Droid Sans Fallback" charset="0"/>
                <a:cs typeface="Droid Sans Fallback" charset="0"/>
              </a:rPr>
              <a:t>Binary sigmoid</a:t>
            </a:r>
          </a:p>
          <a:p>
            <a:pPr algn="just" eaLnBrk="1" hangingPunct="1">
              <a:spcBef>
                <a:spcPts val="1200"/>
              </a:spcBef>
              <a:spcAft>
                <a:spcPts val="1000"/>
              </a:spcAft>
            </a:pPr>
            <a:r>
              <a:rPr lang="en-IN" altLang="en-US" sz="2400">
                <a:solidFill>
                  <a:srgbClr val="000000"/>
                </a:solidFill>
                <a:latin typeface="Arial" pitchFamily="34" charset="0"/>
                <a:ea typeface="Droid Sans Fallback" charset="0"/>
                <a:cs typeface="Droid Sans Fallback" charset="0"/>
              </a:rPr>
              <a:t>The logistic function, which is a sigmoid function between 0 and 1 are used in neural network as activation function where the output values are either binary or varies from 0 to 1. It is also called as binary sigmoid or logistic sigmoid.</a:t>
            </a:r>
          </a:p>
          <a:p>
            <a:pPr algn="just" eaLnBrk="1" hangingPunct="1">
              <a:spcBef>
                <a:spcPts val="1200"/>
              </a:spcBef>
              <a:spcAft>
                <a:spcPts val="1000"/>
              </a:spcAft>
            </a:pPr>
            <a:r>
              <a:rPr lang="en-IN" altLang="en-US" sz="2400">
                <a:solidFill>
                  <a:srgbClr val="000000"/>
                </a:solidFill>
                <a:latin typeface="Arial" pitchFamily="34" charset="0"/>
                <a:ea typeface="Droid Sans Fallback" charset="0"/>
                <a:cs typeface="Droid Sans Fallback" charset="0"/>
              </a:rPr>
              <a:t>It is defined as  f(x)=1/1+e</a:t>
            </a:r>
            <a:r>
              <a:rPr lang="en-IN" altLang="en-US" sz="2400" baseline="30000">
                <a:solidFill>
                  <a:srgbClr val="000000"/>
                </a:solidFill>
                <a:latin typeface="Arial" pitchFamily="34" charset="0"/>
                <a:ea typeface="Droid Sans Fallback" charset="0"/>
                <a:cs typeface="Droid Sans Fallback" charset="0"/>
              </a:rPr>
              <a:t>-x</a:t>
            </a:r>
            <a:endParaRPr lang="en-IN" altLang="en-US" sz="2400">
              <a:solidFill>
                <a:srgbClr val="000000"/>
              </a:solidFill>
              <a:latin typeface="Arial" pitchFamily="34" charset="0"/>
              <a:ea typeface="Droid Sans Fallback" charset="0"/>
              <a:cs typeface="Droid Sans Fallback" charset="0"/>
            </a:endParaRPr>
          </a:p>
        </p:txBody>
      </p:sp>
      <p:sp>
        <p:nvSpPr>
          <p:cNvPr id="21507" name="Rectangle 2"/>
          <p:cNvSpPr>
            <a:spLocks noChangeArrowheads="1"/>
          </p:cNvSpPr>
          <p:nvPr/>
        </p:nvSpPr>
        <p:spPr bwMode="auto">
          <a:xfrm>
            <a:off x="279400" y="1439863"/>
            <a:ext cx="152400" cy="152400"/>
          </a:xfrm>
          <a:prstGeom prst="rect">
            <a:avLst/>
          </a:prstGeom>
          <a:blipFill dpi="0" rotWithShape="0">
            <a:blip r:embed="rId3"/>
            <a:srcRect/>
            <a:stretch>
              <a:fillRect/>
            </a:stretch>
          </a:blip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altLang="en-US">
                <a:solidFill>
                  <a:srgbClr val="000000"/>
                </a:solidFill>
                <a:latin typeface="Arial" pitchFamily="34" charset="0"/>
                <a:ea typeface="Droid Sans Fallback" charset="0"/>
                <a:cs typeface="Droid Sans Fallback" charset="0"/>
              </a:rPr>
              <a:t>                                               </a:t>
            </a:r>
          </a:p>
        </p:txBody>
      </p:sp>
      <p:sp>
        <p:nvSpPr>
          <p:cNvPr id="21508" name="Text Box 4"/>
          <p:cNvSpPr txBox="1">
            <a:spLocks noChangeArrowheads="1"/>
          </p:cNvSpPr>
          <p:nvPr/>
        </p:nvSpPr>
        <p:spPr bwMode="auto">
          <a:xfrm>
            <a:off x="489383" y="136236"/>
            <a:ext cx="8220075" cy="1133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itchFamily="34" charset="0"/>
              </a:defRPr>
            </a:lvl1pPr>
            <a:lvl2pPr marL="742950" indent="-285750"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itchFamily="34" charset="0"/>
              </a:defRPr>
            </a:lvl2pPr>
            <a:lvl3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3pPr>
            <a:lvl4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4pPr>
            <a:lvl5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5pPr>
            <a:lvl6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6pPr>
            <a:lvl7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7pPr>
            <a:lvl8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8pPr>
            <a:lvl9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9pPr>
          </a:lstStyle>
          <a:p>
            <a:pPr algn="ctr" eaLnBrk="1" hangingPunct="1"/>
            <a:r>
              <a:rPr lang="en-IN" altLang="en-US" sz="3600" b="1" dirty="0">
                <a:solidFill>
                  <a:srgbClr val="000000"/>
                </a:solidFill>
                <a:latin typeface="Arial" pitchFamily="34" charset="0"/>
                <a:ea typeface="Droid Sans Fallback" charset="0"/>
                <a:cs typeface="Droid Sans Fallback" charset="0"/>
              </a:rPr>
              <a:t>TYPES OF ACTIVATION FUNCTIONS</a:t>
            </a:r>
          </a:p>
        </p:txBody>
      </p:sp>
    </p:spTree>
    <p:extLst>
      <p:ext uri="{BB962C8B-B14F-4D97-AF65-F5344CB8AC3E}">
        <p14:creationId xmlns:p14="http://schemas.microsoft.com/office/powerpoint/2010/main" val="229318979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1"/>
          <p:cNvSpPr txBox="1">
            <a:spLocks noChangeArrowheads="1"/>
          </p:cNvSpPr>
          <p:nvPr/>
        </p:nvSpPr>
        <p:spPr bwMode="auto">
          <a:xfrm>
            <a:off x="577850" y="981075"/>
            <a:ext cx="8350250" cy="5876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itchFamily="34" charset="0"/>
              </a:defRPr>
            </a:lvl1pPr>
            <a:lvl2pPr marL="742950" indent="-285750"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itchFamily="34" charset="0"/>
              </a:defRPr>
            </a:lvl2pPr>
            <a:lvl3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3pPr>
            <a:lvl4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4pPr>
            <a:lvl5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5pPr>
            <a:lvl6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6pPr>
            <a:lvl7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7pPr>
            <a:lvl8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8pPr>
            <a:lvl9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9pPr>
          </a:lstStyle>
          <a:p>
            <a:pPr eaLnBrk="1" hangingPunct="1">
              <a:spcBef>
                <a:spcPts val="1200"/>
              </a:spcBef>
              <a:spcAft>
                <a:spcPts val="1000"/>
              </a:spcAft>
            </a:pPr>
            <a:r>
              <a:rPr lang="en-IN" altLang="en-US" sz="2400" b="1">
                <a:solidFill>
                  <a:srgbClr val="000000"/>
                </a:solidFill>
                <a:latin typeface="Arial" pitchFamily="34" charset="0"/>
                <a:ea typeface="Droid Sans Fallback" charset="0"/>
                <a:cs typeface="Droid Sans Fallback" charset="0"/>
              </a:rPr>
              <a:t>Bipolar Sigmoid </a:t>
            </a:r>
          </a:p>
          <a:p>
            <a:pPr eaLnBrk="1" hangingPunct="1">
              <a:spcBef>
                <a:spcPts val="1200"/>
              </a:spcBef>
              <a:spcAft>
                <a:spcPts val="1000"/>
              </a:spcAft>
            </a:pPr>
            <a:r>
              <a:rPr lang="en-IN" altLang="en-US" sz="2400">
                <a:solidFill>
                  <a:srgbClr val="000000"/>
                </a:solidFill>
                <a:latin typeface="Arial" pitchFamily="34" charset="0"/>
                <a:ea typeface="Droid Sans Fallback" charset="0"/>
                <a:cs typeface="Droid Sans Fallback" charset="0"/>
              </a:rPr>
              <a:t>A logistic sigmoid function can be scaled to have any range of values which may be appropriate for a problem.The most common range is from -1 to 1. </a:t>
            </a:r>
          </a:p>
          <a:p>
            <a:pPr eaLnBrk="1" hangingPunct="1">
              <a:spcBef>
                <a:spcPts val="1200"/>
              </a:spcBef>
              <a:spcAft>
                <a:spcPts val="1000"/>
              </a:spcAft>
            </a:pPr>
            <a:r>
              <a:rPr lang="en-IN" altLang="en-US" sz="2400">
                <a:solidFill>
                  <a:srgbClr val="000000"/>
                </a:solidFill>
                <a:latin typeface="Arial" pitchFamily="34" charset="0"/>
                <a:ea typeface="Droid Sans Fallback" charset="0"/>
                <a:cs typeface="Droid Sans Fallback" charset="0"/>
              </a:rPr>
              <a:t>It is defined as 2/1+e</a:t>
            </a:r>
            <a:r>
              <a:rPr lang="en-IN" altLang="en-US" sz="2400" baseline="30000">
                <a:solidFill>
                  <a:srgbClr val="000000"/>
                </a:solidFill>
                <a:latin typeface="Arial" pitchFamily="34" charset="0"/>
                <a:ea typeface="Droid Sans Fallback" charset="0"/>
                <a:cs typeface="Droid Sans Fallback" charset="0"/>
              </a:rPr>
              <a:t>-x</a:t>
            </a:r>
            <a:r>
              <a:rPr lang="en-IN" altLang="en-US" sz="2400">
                <a:solidFill>
                  <a:srgbClr val="000000"/>
                </a:solidFill>
                <a:latin typeface="Arial" pitchFamily="34" charset="0"/>
                <a:ea typeface="Droid Sans Fallback" charset="0"/>
                <a:cs typeface="Droid Sans Fallback" charset="0"/>
              </a:rPr>
              <a:t> -1</a:t>
            </a:r>
          </a:p>
          <a:p>
            <a:pPr eaLnBrk="1" hangingPunct="1">
              <a:spcBef>
                <a:spcPts val="1200"/>
              </a:spcBef>
              <a:spcAft>
                <a:spcPts val="1000"/>
              </a:spcAft>
            </a:pPr>
            <a:r>
              <a:rPr lang="en-IN" altLang="en-US" sz="2400" b="1">
                <a:solidFill>
                  <a:srgbClr val="000000"/>
                </a:solidFill>
                <a:latin typeface="Arial" pitchFamily="34" charset="0"/>
                <a:ea typeface="Droid Sans Fallback" charset="0"/>
                <a:cs typeface="Droid Sans Fallback" charset="0"/>
              </a:rPr>
              <a:t>Ramp function</a:t>
            </a:r>
          </a:p>
          <a:p>
            <a:pPr eaLnBrk="1" hangingPunct="1">
              <a:spcBef>
                <a:spcPts val="1200"/>
              </a:spcBef>
              <a:spcAft>
                <a:spcPts val="1000"/>
              </a:spcAft>
            </a:pPr>
            <a:r>
              <a:rPr lang="en-IN" altLang="en-US" sz="2400">
                <a:solidFill>
                  <a:srgbClr val="000000"/>
                </a:solidFill>
                <a:latin typeface="Arial" pitchFamily="34" charset="0"/>
                <a:ea typeface="Droid Sans Fallback" charset="0"/>
                <a:cs typeface="Droid Sans Fallback" charset="0"/>
              </a:rPr>
              <a:t>It is defined as</a:t>
            </a:r>
          </a:p>
          <a:p>
            <a:pPr algn="ctr" eaLnBrk="1" hangingPunct="1">
              <a:spcBef>
                <a:spcPts val="1200"/>
              </a:spcBef>
              <a:spcAft>
                <a:spcPts val="1000"/>
              </a:spcAft>
            </a:pPr>
            <a:r>
              <a:rPr lang="en-IN" altLang="en-US" sz="2400">
                <a:solidFill>
                  <a:srgbClr val="000000"/>
                </a:solidFill>
                <a:latin typeface="Arial" pitchFamily="34" charset="0"/>
                <a:ea typeface="Droid Sans Fallback" charset="0"/>
                <a:cs typeface="Droid Sans Fallback" charset="0"/>
              </a:rPr>
              <a:t>f(x) = 1 if x &gt; 1</a:t>
            </a:r>
          </a:p>
          <a:p>
            <a:pPr eaLnBrk="1" hangingPunct="1">
              <a:spcBef>
                <a:spcPts val="1200"/>
              </a:spcBef>
              <a:spcAft>
                <a:spcPts val="1000"/>
              </a:spcAft>
            </a:pPr>
            <a:r>
              <a:rPr lang="en-IN" altLang="en-US" sz="2400">
                <a:solidFill>
                  <a:srgbClr val="000000"/>
                </a:solidFill>
                <a:latin typeface="Arial" pitchFamily="34" charset="0"/>
                <a:ea typeface="Droid Sans Fallback" charset="0"/>
                <a:cs typeface="Droid Sans Fallback" charset="0"/>
              </a:rPr>
              <a:t>                                     f(x) = x if 0&lt;= x &lt;=1</a:t>
            </a:r>
          </a:p>
          <a:p>
            <a:pPr algn="ctr" eaLnBrk="1" hangingPunct="1">
              <a:spcBef>
                <a:spcPts val="1200"/>
              </a:spcBef>
              <a:spcAft>
                <a:spcPts val="1000"/>
              </a:spcAft>
            </a:pPr>
            <a:r>
              <a:rPr lang="en-IN" altLang="en-US" sz="2400">
                <a:solidFill>
                  <a:srgbClr val="000000"/>
                </a:solidFill>
                <a:latin typeface="Arial" pitchFamily="34" charset="0"/>
                <a:ea typeface="Droid Sans Fallback" charset="0"/>
                <a:cs typeface="Droid Sans Fallback" charset="0"/>
              </a:rPr>
              <a:t>f(x) = 0 if x &lt; 0</a:t>
            </a:r>
            <a:endParaRPr lang="en-IN" altLang="en-US" sz="2400"/>
          </a:p>
          <a:p>
            <a:pPr eaLnBrk="1" hangingPunct="1">
              <a:spcBef>
                <a:spcPts val="1200"/>
              </a:spcBef>
              <a:spcAft>
                <a:spcPts val="1000"/>
              </a:spcAft>
            </a:pPr>
            <a:endParaRPr lang="en-IN" altLang="en-US" sz="2400" b="1">
              <a:solidFill>
                <a:srgbClr val="000000"/>
              </a:solidFill>
              <a:latin typeface="Arial" pitchFamily="34" charset="0"/>
              <a:ea typeface="Droid Sans Fallback" charset="0"/>
              <a:cs typeface="Droid Sans Fallback" charset="0"/>
            </a:endParaRPr>
          </a:p>
          <a:p>
            <a:pPr eaLnBrk="1" hangingPunct="1">
              <a:spcBef>
                <a:spcPts val="1200"/>
              </a:spcBef>
              <a:spcAft>
                <a:spcPts val="1000"/>
              </a:spcAft>
            </a:pPr>
            <a:endParaRPr lang="en-IN" altLang="en-US" sz="2400" b="1">
              <a:solidFill>
                <a:srgbClr val="000000"/>
              </a:solidFill>
              <a:latin typeface="Arial" pitchFamily="34" charset="0"/>
              <a:ea typeface="Droid Sans Fallback" charset="0"/>
              <a:cs typeface="Droid Sans Fallback" charset="0"/>
            </a:endParaRPr>
          </a:p>
        </p:txBody>
      </p:sp>
      <p:sp>
        <p:nvSpPr>
          <p:cNvPr id="23555" name="Text Box 2"/>
          <p:cNvSpPr txBox="1">
            <a:spLocks noChangeArrowheads="1"/>
          </p:cNvSpPr>
          <p:nvPr/>
        </p:nvSpPr>
        <p:spPr bwMode="auto">
          <a:xfrm>
            <a:off x="457200" y="274638"/>
            <a:ext cx="8220075" cy="490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itchFamily="34" charset="0"/>
              </a:defRPr>
            </a:lvl1pPr>
            <a:lvl2pPr marL="742950" indent="-285750"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itchFamily="34" charset="0"/>
              </a:defRPr>
            </a:lvl2pPr>
            <a:lvl3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3pPr>
            <a:lvl4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4pPr>
            <a:lvl5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5pPr>
            <a:lvl6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6pPr>
            <a:lvl7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7pPr>
            <a:lvl8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8pPr>
            <a:lvl9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9pPr>
          </a:lstStyle>
          <a:p>
            <a:pPr algn="ctr" eaLnBrk="1" hangingPunct="1"/>
            <a:r>
              <a:rPr lang="en-IN" altLang="en-US" sz="3600" b="1">
                <a:solidFill>
                  <a:srgbClr val="000000"/>
                </a:solidFill>
                <a:latin typeface="Arial" pitchFamily="34" charset="0"/>
                <a:ea typeface="Droid Sans Fallback" charset="0"/>
                <a:cs typeface="Droid Sans Fallback" charset="0"/>
              </a:rPr>
              <a:t>TYPES OF ACTIVATION FUNCTIONS</a:t>
            </a:r>
          </a:p>
        </p:txBody>
      </p:sp>
    </p:spTree>
    <p:extLst>
      <p:ext uri="{BB962C8B-B14F-4D97-AF65-F5344CB8AC3E}">
        <p14:creationId xmlns:p14="http://schemas.microsoft.com/office/powerpoint/2010/main" val="127718391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l="3268" t="18155" r="3268" b="16769"/>
          <a:stretch>
            <a:fillRect/>
          </a:stretch>
        </p:blipFill>
        <p:spPr bwMode="auto">
          <a:xfrm>
            <a:off x="971550" y="765175"/>
            <a:ext cx="7272338"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870239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400" y="381000"/>
            <a:ext cx="8077200" cy="473173"/>
          </a:xfrm>
          <a:prstGeom prst="rect">
            <a:avLst/>
          </a:prstGeom>
        </p:spPr>
        <p:txBody>
          <a:bodyPr vert="horz" wrap="square" lIns="0" tIns="11397" rIns="0" bIns="0" rtlCol="0">
            <a:spAutoFit/>
          </a:bodyPr>
          <a:lstStyle/>
          <a:p>
            <a:pPr marL="11397">
              <a:spcBef>
                <a:spcPts val="90"/>
              </a:spcBef>
            </a:pPr>
            <a:r>
              <a:rPr spc="-4" dirty="0"/>
              <a:t>Properties</a:t>
            </a:r>
            <a:r>
              <a:rPr spc="-31" dirty="0"/>
              <a:t> </a:t>
            </a:r>
            <a:r>
              <a:rPr dirty="0"/>
              <a:t>of</a:t>
            </a:r>
            <a:r>
              <a:rPr spc="-31" dirty="0"/>
              <a:t> </a:t>
            </a:r>
            <a:r>
              <a:rPr dirty="0"/>
              <a:t>ANNs</a:t>
            </a:r>
          </a:p>
        </p:txBody>
      </p:sp>
      <p:sp>
        <p:nvSpPr>
          <p:cNvPr id="3" name="object 3"/>
          <p:cNvSpPr txBox="1"/>
          <p:nvPr/>
        </p:nvSpPr>
        <p:spPr>
          <a:xfrm>
            <a:off x="173182" y="1192083"/>
            <a:ext cx="8534400" cy="5568419"/>
          </a:xfrm>
          <a:prstGeom prst="rect">
            <a:avLst/>
          </a:prstGeom>
        </p:spPr>
        <p:txBody>
          <a:bodyPr vert="horz" wrap="square" lIns="0" tIns="53566" rIns="0" bIns="0" rtlCol="0">
            <a:spAutoFit/>
          </a:bodyPr>
          <a:lstStyle/>
          <a:p>
            <a:pPr marL="11397">
              <a:spcBef>
                <a:spcPts val="422"/>
              </a:spcBef>
            </a:pPr>
            <a:r>
              <a:rPr sz="2000" spc="-4" dirty="0">
                <a:solidFill>
                  <a:srgbClr val="008080"/>
                </a:solidFill>
                <a:cs typeface="Verdana"/>
              </a:rPr>
              <a:t>Learning</a:t>
            </a:r>
            <a:r>
              <a:rPr sz="2000" spc="-13" dirty="0">
                <a:solidFill>
                  <a:srgbClr val="008080"/>
                </a:solidFill>
                <a:cs typeface="Verdana"/>
              </a:rPr>
              <a:t> </a:t>
            </a:r>
            <a:r>
              <a:rPr sz="2000" spc="-4" dirty="0">
                <a:solidFill>
                  <a:srgbClr val="008080"/>
                </a:solidFill>
                <a:cs typeface="Verdana"/>
              </a:rPr>
              <a:t>from examples</a:t>
            </a:r>
            <a:endParaRPr sz="2000" dirty="0">
              <a:cs typeface="Verdana"/>
            </a:endParaRPr>
          </a:p>
          <a:p>
            <a:pPr marL="678120" indent="-257002">
              <a:spcBef>
                <a:spcPts val="332"/>
              </a:spcBef>
              <a:buChar char="–"/>
              <a:tabLst>
                <a:tab pos="677550" algn="l"/>
                <a:tab pos="678120" algn="l"/>
              </a:tabLst>
            </a:pPr>
            <a:r>
              <a:rPr sz="2000" spc="-4" dirty="0">
                <a:solidFill>
                  <a:srgbClr val="000066"/>
                </a:solidFill>
                <a:cs typeface="Verdana"/>
              </a:rPr>
              <a:t>labeled</a:t>
            </a:r>
            <a:r>
              <a:rPr sz="2000" spc="-13" dirty="0">
                <a:solidFill>
                  <a:srgbClr val="000066"/>
                </a:solidFill>
                <a:cs typeface="Verdana"/>
              </a:rPr>
              <a:t> </a:t>
            </a:r>
            <a:r>
              <a:rPr sz="2000" spc="-4" dirty="0">
                <a:solidFill>
                  <a:srgbClr val="000066"/>
                </a:solidFill>
                <a:cs typeface="Verdana"/>
              </a:rPr>
              <a:t>or</a:t>
            </a:r>
            <a:r>
              <a:rPr sz="2000" spc="-9" dirty="0">
                <a:solidFill>
                  <a:srgbClr val="000066"/>
                </a:solidFill>
                <a:cs typeface="Verdana"/>
              </a:rPr>
              <a:t> </a:t>
            </a:r>
            <a:r>
              <a:rPr sz="2000" spc="-4" dirty="0">
                <a:solidFill>
                  <a:srgbClr val="000066"/>
                </a:solidFill>
                <a:cs typeface="Verdana"/>
              </a:rPr>
              <a:t>unlabeled</a:t>
            </a:r>
            <a:endParaRPr sz="2000" dirty="0">
              <a:cs typeface="Verdana"/>
            </a:endParaRPr>
          </a:p>
          <a:p>
            <a:pPr>
              <a:spcBef>
                <a:spcPts val="4"/>
              </a:spcBef>
              <a:buClr>
                <a:srgbClr val="000066"/>
              </a:buClr>
              <a:buFont typeface="Verdana"/>
              <a:buChar char="–"/>
            </a:pPr>
            <a:endParaRPr sz="2000" dirty="0">
              <a:cs typeface="Verdana"/>
            </a:endParaRPr>
          </a:p>
          <a:p>
            <a:pPr marL="11397"/>
            <a:r>
              <a:rPr sz="2000" spc="-4" dirty="0">
                <a:solidFill>
                  <a:srgbClr val="008080"/>
                </a:solidFill>
                <a:cs typeface="Verdana"/>
              </a:rPr>
              <a:t>Adaptivity</a:t>
            </a:r>
            <a:endParaRPr sz="2000" dirty="0">
              <a:cs typeface="Verdana"/>
            </a:endParaRPr>
          </a:p>
          <a:p>
            <a:pPr marL="678120" indent="-257002">
              <a:spcBef>
                <a:spcPts val="395"/>
              </a:spcBef>
              <a:buChar char="–"/>
              <a:tabLst>
                <a:tab pos="677550" algn="l"/>
                <a:tab pos="678120" algn="l"/>
              </a:tabLst>
            </a:pPr>
            <a:r>
              <a:rPr sz="2000" spc="-4" dirty="0">
                <a:solidFill>
                  <a:srgbClr val="000066"/>
                </a:solidFill>
                <a:cs typeface="Verdana"/>
              </a:rPr>
              <a:t>changing the</a:t>
            </a:r>
            <a:r>
              <a:rPr sz="2000" dirty="0">
                <a:solidFill>
                  <a:srgbClr val="000066"/>
                </a:solidFill>
                <a:cs typeface="Verdana"/>
              </a:rPr>
              <a:t> </a:t>
            </a:r>
            <a:r>
              <a:rPr sz="2000" spc="-4" dirty="0">
                <a:solidFill>
                  <a:srgbClr val="000066"/>
                </a:solidFill>
                <a:cs typeface="Verdana"/>
              </a:rPr>
              <a:t>connection</a:t>
            </a:r>
            <a:r>
              <a:rPr sz="2000" spc="4" dirty="0">
                <a:solidFill>
                  <a:srgbClr val="000066"/>
                </a:solidFill>
                <a:cs typeface="Verdana"/>
              </a:rPr>
              <a:t> </a:t>
            </a:r>
            <a:r>
              <a:rPr sz="2000" spc="-4" dirty="0">
                <a:solidFill>
                  <a:srgbClr val="000066"/>
                </a:solidFill>
                <a:cs typeface="Verdana"/>
              </a:rPr>
              <a:t>strengths</a:t>
            </a:r>
            <a:r>
              <a:rPr sz="2000" dirty="0">
                <a:solidFill>
                  <a:srgbClr val="000066"/>
                </a:solidFill>
                <a:cs typeface="Verdana"/>
              </a:rPr>
              <a:t> </a:t>
            </a:r>
            <a:r>
              <a:rPr sz="2000" spc="-4" dirty="0">
                <a:solidFill>
                  <a:srgbClr val="000066"/>
                </a:solidFill>
                <a:cs typeface="Verdana"/>
              </a:rPr>
              <a:t>to</a:t>
            </a:r>
            <a:r>
              <a:rPr sz="2000" dirty="0">
                <a:solidFill>
                  <a:srgbClr val="000066"/>
                </a:solidFill>
                <a:cs typeface="Verdana"/>
              </a:rPr>
              <a:t> learn </a:t>
            </a:r>
            <a:r>
              <a:rPr sz="2000" spc="-4" dirty="0">
                <a:solidFill>
                  <a:srgbClr val="000066"/>
                </a:solidFill>
                <a:cs typeface="Verdana"/>
              </a:rPr>
              <a:t>things</a:t>
            </a:r>
            <a:endParaRPr sz="2000" dirty="0">
              <a:cs typeface="Verdana"/>
            </a:endParaRPr>
          </a:p>
          <a:p>
            <a:pPr>
              <a:lnSpc>
                <a:spcPct val="100000"/>
              </a:lnSpc>
              <a:buClr>
                <a:srgbClr val="000066"/>
              </a:buClr>
              <a:buFont typeface="Verdana"/>
              <a:buChar char="–"/>
            </a:pPr>
            <a:endParaRPr sz="2000" dirty="0">
              <a:cs typeface="Verdana"/>
            </a:endParaRPr>
          </a:p>
          <a:p>
            <a:pPr marL="11397"/>
            <a:r>
              <a:rPr sz="2000" spc="-4" dirty="0">
                <a:solidFill>
                  <a:srgbClr val="008080"/>
                </a:solidFill>
                <a:cs typeface="Verdana"/>
              </a:rPr>
              <a:t>Non-linearity</a:t>
            </a:r>
            <a:endParaRPr sz="2000" dirty="0">
              <a:cs typeface="Verdana"/>
            </a:endParaRPr>
          </a:p>
          <a:p>
            <a:pPr marL="678120" indent="-257002">
              <a:spcBef>
                <a:spcPts val="395"/>
              </a:spcBef>
              <a:buChar char="–"/>
              <a:tabLst>
                <a:tab pos="677550" algn="l"/>
                <a:tab pos="678120" algn="l"/>
              </a:tabLst>
            </a:pPr>
            <a:r>
              <a:rPr sz="2000" spc="-4" dirty="0">
                <a:solidFill>
                  <a:srgbClr val="000066"/>
                </a:solidFill>
                <a:cs typeface="Verdana"/>
              </a:rPr>
              <a:t>the</a:t>
            </a:r>
            <a:r>
              <a:rPr sz="2000" spc="9" dirty="0">
                <a:solidFill>
                  <a:srgbClr val="000066"/>
                </a:solidFill>
                <a:cs typeface="Verdana"/>
              </a:rPr>
              <a:t> </a:t>
            </a:r>
            <a:r>
              <a:rPr sz="2000" spc="-4" dirty="0">
                <a:solidFill>
                  <a:srgbClr val="000066"/>
                </a:solidFill>
                <a:cs typeface="Verdana"/>
              </a:rPr>
              <a:t>non-linear</a:t>
            </a:r>
            <a:r>
              <a:rPr sz="2000" spc="9" dirty="0">
                <a:solidFill>
                  <a:srgbClr val="000066"/>
                </a:solidFill>
                <a:cs typeface="Verdana"/>
              </a:rPr>
              <a:t> </a:t>
            </a:r>
            <a:r>
              <a:rPr sz="2000" spc="-4" dirty="0">
                <a:solidFill>
                  <a:srgbClr val="000066"/>
                </a:solidFill>
                <a:cs typeface="Verdana"/>
              </a:rPr>
              <a:t>activation</a:t>
            </a:r>
            <a:r>
              <a:rPr sz="2000" spc="9" dirty="0">
                <a:solidFill>
                  <a:srgbClr val="000066"/>
                </a:solidFill>
                <a:cs typeface="Verdana"/>
              </a:rPr>
              <a:t> </a:t>
            </a:r>
            <a:r>
              <a:rPr sz="2000" spc="-4" dirty="0">
                <a:solidFill>
                  <a:srgbClr val="000066"/>
                </a:solidFill>
                <a:cs typeface="Verdana"/>
              </a:rPr>
              <a:t>functions</a:t>
            </a:r>
            <a:r>
              <a:rPr sz="2000" spc="9" dirty="0">
                <a:solidFill>
                  <a:srgbClr val="000066"/>
                </a:solidFill>
                <a:cs typeface="Verdana"/>
              </a:rPr>
              <a:t> </a:t>
            </a:r>
            <a:r>
              <a:rPr sz="2000" dirty="0">
                <a:solidFill>
                  <a:srgbClr val="000066"/>
                </a:solidFill>
                <a:cs typeface="Verdana"/>
              </a:rPr>
              <a:t>are</a:t>
            </a:r>
            <a:r>
              <a:rPr sz="2000" spc="9" dirty="0">
                <a:solidFill>
                  <a:srgbClr val="000066"/>
                </a:solidFill>
                <a:cs typeface="Verdana"/>
              </a:rPr>
              <a:t> </a:t>
            </a:r>
            <a:r>
              <a:rPr sz="2000" spc="-4" dirty="0">
                <a:solidFill>
                  <a:srgbClr val="000066"/>
                </a:solidFill>
                <a:cs typeface="Verdana"/>
              </a:rPr>
              <a:t>essential</a:t>
            </a:r>
            <a:endParaRPr sz="2000" dirty="0">
              <a:cs typeface="Verdana"/>
            </a:endParaRPr>
          </a:p>
          <a:p>
            <a:pPr>
              <a:spcBef>
                <a:spcPts val="22"/>
              </a:spcBef>
              <a:buClr>
                <a:srgbClr val="000066"/>
              </a:buClr>
              <a:buFont typeface="Verdana"/>
              <a:buChar char="–"/>
            </a:pPr>
            <a:endParaRPr sz="2000" dirty="0">
              <a:cs typeface="Verdana"/>
            </a:endParaRPr>
          </a:p>
          <a:p>
            <a:pPr marL="11397"/>
            <a:r>
              <a:rPr sz="2000" dirty="0">
                <a:solidFill>
                  <a:srgbClr val="008080"/>
                </a:solidFill>
                <a:cs typeface="Verdana"/>
              </a:rPr>
              <a:t>Fault</a:t>
            </a:r>
            <a:r>
              <a:rPr sz="2000" spc="-36" dirty="0">
                <a:solidFill>
                  <a:srgbClr val="008080"/>
                </a:solidFill>
                <a:cs typeface="Verdana"/>
              </a:rPr>
              <a:t> </a:t>
            </a:r>
            <a:r>
              <a:rPr sz="2000" spc="-4" dirty="0">
                <a:solidFill>
                  <a:srgbClr val="008080"/>
                </a:solidFill>
                <a:cs typeface="Verdana"/>
              </a:rPr>
              <a:t>tolerance</a:t>
            </a:r>
            <a:endParaRPr sz="2000" dirty="0">
              <a:cs typeface="Verdana"/>
            </a:endParaRPr>
          </a:p>
          <a:p>
            <a:pPr marL="671852" marR="95165" indent="-250734">
              <a:spcBef>
                <a:spcPts val="395"/>
              </a:spcBef>
              <a:buChar char="–"/>
              <a:tabLst>
                <a:tab pos="677550" algn="l"/>
                <a:tab pos="678120" algn="l"/>
              </a:tabLst>
            </a:pPr>
            <a:r>
              <a:rPr sz="2000" dirty="0">
                <a:solidFill>
                  <a:srgbClr val="000066"/>
                </a:solidFill>
                <a:cs typeface="Verdana"/>
              </a:rPr>
              <a:t>if </a:t>
            </a:r>
            <a:r>
              <a:rPr sz="2000" spc="-4" dirty="0">
                <a:solidFill>
                  <a:srgbClr val="000066"/>
                </a:solidFill>
                <a:cs typeface="Verdana"/>
              </a:rPr>
              <a:t>one</a:t>
            </a:r>
            <a:r>
              <a:rPr sz="2000" spc="4" dirty="0">
                <a:solidFill>
                  <a:srgbClr val="000066"/>
                </a:solidFill>
                <a:cs typeface="Verdana"/>
              </a:rPr>
              <a:t> </a:t>
            </a:r>
            <a:r>
              <a:rPr sz="2000" spc="-4" dirty="0">
                <a:solidFill>
                  <a:srgbClr val="000066"/>
                </a:solidFill>
                <a:cs typeface="Verdana"/>
              </a:rPr>
              <a:t>of</a:t>
            </a:r>
            <a:r>
              <a:rPr sz="2000" spc="4" dirty="0">
                <a:solidFill>
                  <a:srgbClr val="000066"/>
                </a:solidFill>
                <a:cs typeface="Verdana"/>
              </a:rPr>
              <a:t> </a:t>
            </a:r>
            <a:r>
              <a:rPr sz="2000" spc="-4" dirty="0">
                <a:solidFill>
                  <a:srgbClr val="000066"/>
                </a:solidFill>
                <a:cs typeface="Verdana"/>
              </a:rPr>
              <a:t>the</a:t>
            </a:r>
            <a:r>
              <a:rPr sz="2000" spc="4" dirty="0">
                <a:solidFill>
                  <a:srgbClr val="000066"/>
                </a:solidFill>
                <a:cs typeface="Verdana"/>
              </a:rPr>
              <a:t> </a:t>
            </a:r>
            <a:r>
              <a:rPr sz="2000" spc="-4" dirty="0">
                <a:solidFill>
                  <a:srgbClr val="000066"/>
                </a:solidFill>
                <a:cs typeface="Verdana"/>
              </a:rPr>
              <a:t>neurons</a:t>
            </a:r>
            <a:r>
              <a:rPr sz="2000" dirty="0">
                <a:solidFill>
                  <a:srgbClr val="000066"/>
                </a:solidFill>
                <a:cs typeface="Verdana"/>
              </a:rPr>
              <a:t> </a:t>
            </a:r>
            <a:r>
              <a:rPr sz="2000" spc="-4" dirty="0">
                <a:solidFill>
                  <a:srgbClr val="000066"/>
                </a:solidFill>
                <a:cs typeface="Verdana"/>
              </a:rPr>
              <a:t>or</a:t>
            </a:r>
            <a:r>
              <a:rPr sz="2000" spc="4" dirty="0">
                <a:solidFill>
                  <a:srgbClr val="000066"/>
                </a:solidFill>
                <a:cs typeface="Verdana"/>
              </a:rPr>
              <a:t> </a:t>
            </a:r>
            <a:r>
              <a:rPr sz="2000" spc="-4" dirty="0">
                <a:solidFill>
                  <a:srgbClr val="000066"/>
                </a:solidFill>
                <a:cs typeface="Verdana"/>
              </a:rPr>
              <a:t>connections</a:t>
            </a:r>
            <a:r>
              <a:rPr sz="2000" spc="4" dirty="0">
                <a:solidFill>
                  <a:srgbClr val="000066"/>
                </a:solidFill>
                <a:cs typeface="Verdana"/>
              </a:rPr>
              <a:t> </a:t>
            </a:r>
            <a:r>
              <a:rPr sz="2000" dirty="0">
                <a:solidFill>
                  <a:srgbClr val="000066"/>
                </a:solidFill>
                <a:cs typeface="Verdana"/>
              </a:rPr>
              <a:t>is</a:t>
            </a:r>
            <a:r>
              <a:rPr sz="2000" spc="4" dirty="0">
                <a:solidFill>
                  <a:srgbClr val="000066"/>
                </a:solidFill>
                <a:cs typeface="Verdana"/>
              </a:rPr>
              <a:t> </a:t>
            </a:r>
            <a:r>
              <a:rPr sz="2000" spc="-4" dirty="0">
                <a:solidFill>
                  <a:srgbClr val="000066"/>
                </a:solidFill>
                <a:cs typeface="Verdana"/>
              </a:rPr>
              <a:t>damaged,</a:t>
            </a:r>
            <a:r>
              <a:rPr sz="2000" dirty="0">
                <a:solidFill>
                  <a:srgbClr val="000066"/>
                </a:solidFill>
                <a:cs typeface="Verdana"/>
              </a:rPr>
              <a:t> </a:t>
            </a:r>
            <a:r>
              <a:rPr sz="2000" spc="-4" dirty="0">
                <a:solidFill>
                  <a:srgbClr val="000066"/>
                </a:solidFill>
                <a:cs typeface="Verdana"/>
              </a:rPr>
              <a:t>the</a:t>
            </a:r>
            <a:r>
              <a:rPr sz="2000" dirty="0">
                <a:solidFill>
                  <a:srgbClr val="000066"/>
                </a:solidFill>
                <a:cs typeface="Verdana"/>
              </a:rPr>
              <a:t> </a:t>
            </a:r>
            <a:r>
              <a:rPr sz="2000" spc="-4" dirty="0">
                <a:solidFill>
                  <a:srgbClr val="000066"/>
                </a:solidFill>
                <a:cs typeface="Verdana"/>
              </a:rPr>
              <a:t>whole </a:t>
            </a:r>
            <a:r>
              <a:rPr sz="2000" spc="-552" dirty="0">
                <a:solidFill>
                  <a:srgbClr val="000066"/>
                </a:solidFill>
                <a:cs typeface="Verdana"/>
              </a:rPr>
              <a:t> </a:t>
            </a:r>
            <a:r>
              <a:rPr sz="2000" spc="-4" dirty="0">
                <a:solidFill>
                  <a:srgbClr val="000066"/>
                </a:solidFill>
                <a:cs typeface="Verdana"/>
              </a:rPr>
              <a:t>network </a:t>
            </a:r>
            <a:r>
              <a:rPr sz="2000" dirty="0">
                <a:solidFill>
                  <a:srgbClr val="000066"/>
                </a:solidFill>
                <a:cs typeface="Verdana"/>
              </a:rPr>
              <a:t>still </a:t>
            </a:r>
            <a:r>
              <a:rPr sz="2000" spc="-4" dirty="0">
                <a:solidFill>
                  <a:srgbClr val="000066"/>
                </a:solidFill>
                <a:cs typeface="Verdana"/>
              </a:rPr>
              <a:t>works</a:t>
            </a:r>
            <a:r>
              <a:rPr sz="2000" dirty="0">
                <a:solidFill>
                  <a:srgbClr val="000066"/>
                </a:solidFill>
                <a:cs typeface="Verdana"/>
              </a:rPr>
              <a:t> </a:t>
            </a:r>
            <a:r>
              <a:rPr sz="2000" spc="-4" dirty="0">
                <a:solidFill>
                  <a:srgbClr val="000066"/>
                </a:solidFill>
                <a:cs typeface="Verdana"/>
              </a:rPr>
              <a:t>quite </a:t>
            </a:r>
            <a:r>
              <a:rPr sz="2000" dirty="0">
                <a:solidFill>
                  <a:srgbClr val="000066"/>
                </a:solidFill>
                <a:cs typeface="Verdana"/>
              </a:rPr>
              <a:t>well</a:t>
            </a:r>
            <a:endParaRPr sz="2000" dirty="0">
              <a:cs typeface="Verdana"/>
            </a:endParaRPr>
          </a:p>
          <a:p>
            <a:pPr>
              <a:spcBef>
                <a:spcPts val="36"/>
              </a:spcBef>
              <a:buClr>
                <a:srgbClr val="000066"/>
              </a:buClr>
              <a:buFont typeface="Verdana"/>
              <a:buChar char="–"/>
            </a:pPr>
            <a:endParaRPr sz="2000" dirty="0">
              <a:cs typeface="Verdana"/>
            </a:endParaRPr>
          </a:p>
          <a:p>
            <a:pPr marL="318546" marR="47297" indent="-307718"/>
            <a:r>
              <a:rPr sz="2000" dirty="0">
                <a:solidFill>
                  <a:srgbClr val="000066"/>
                </a:solidFill>
                <a:cs typeface="Verdana"/>
              </a:rPr>
              <a:t>Thus, </a:t>
            </a:r>
            <a:r>
              <a:rPr sz="2000" spc="-4" dirty="0">
                <a:solidFill>
                  <a:srgbClr val="000066"/>
                </a:solidFill>
                <a:cs typeface="Verdana"/>
              </a:rPr>
              <a:t>they</a:t>
            </a:r>
            <a:r>
              <a:rPr sz="2000" spc="9" dirty="0">
                <a:solidFill>
                  <a:srgbClr val="000066"/>
                </a:solidFill>
                <a:cs typeface="Verdana"/>
              </a:rPr>
              <a:t> </a:t>
            </a:r>
            <a:r>
              <a:rPr sz="2000" spc="-4" dirty="0">
                <a:solidFill>
                  <a:srgbClr val="000066"/>
                </a:solidFill>
                <a:cs typeface="Verdana"/>
              </a:rPr>
              <a:t>might</a:t>
            </a:r>
            <a:r>
              <a:rPr sz="2000" dirty="0">
                <a:solidFill>
                  <a:srgbClr val="000066"/>
                </a:solidFill>
                <a:cs typeface="Verdana"/>
              </a:rPr>
              <a:t> </a:t>
            </a:r>
            <a:r>
              <a:rPr sz="2000" spc="-4" dirty="0">
                <a:solidFill>
                  <a:srgbClr val="000066"/>
                </a:solidFill>
                <a:cs typeface="Verdana"/>
              </a:rPr>
              <a:t>be</a:t>
            </a:r>
            <a:r>
              <a:rPr sz="2000" spc="4" dirty="0">
                <a:solidFill>
                  <a:srgbClr val="000066"/>
                </a:solidFill>
                <a:cs typeface="Verdana"/>
              </a:rPr>
              <a:t> </a:t>
            </a:r>
            <a:r>
              <a:rPr sz="2000" spc="-4" dirty="0">
                <a:solidFill>
                  <a:srgbClr val="000066"/>
                </a:solidFill>
                <a:cs typeface="Verdana"/>
              </a:rPr>
              <a:t>better</a:t>
            </a:r>
            <a:r>
              <a:rPr sz="2000" spc="4" dirty="0">
                <a:solidFill>
                  <a:srgbClr val="000066"/>
                </a:solidFill>
                <a:cs typeface="Verdana"/>
              </a:rPr>
              <a:t> </a:t>
            </a:r>
            <a:r>
              <a:rPr sz="2000" spc="-4" dirty="0">
                <a:solidFill>
                  <a:srgbClr val="000066"/>
                </a:solidFill>
                <a:cs typeface="Verdana"/>
              </a:rPr>
              <a:t>alternatives</a:t>
            </a:r>
            <a:r>
              <a:rPr sz="2000" spc="9" dirty="0">
                <a:solidFill>
                  <a:srgbClr val="000066"/>
                </a:solidFill>
                <a:cs typeface="Verdana"/>
              </a:rPr>
              <a:t> </a:t>
            </a:r>
            <a:r>
              <a:rPr sz="2000" spc="-4" dirty="0">
                <a:solidFill>
                  <a:srgbClr val="000066"/>
                </a:solidFill>
                <a:cs typeface="Verdana"/>
              </a:rPr>
              <a:t>than</a:t>
            </a:r>
            <a:r>
              <a:rPr sz="2000" spc="4" dirty="0">
                <a:solidFill>
                  <a:srgbClr val="000066"/>
                </a:solidFill>
                <a:cs typeface="Verdana"/>
              </a:rPr>
              <a:t> </a:t>
            </a:r>
            <a:r>
              <a:rPr sz="2000" spc="-4" dirty="0">
                <a:solidFill>
                  <a:srgbClr val="000066"/>
                </a:solidFill>
                <a:cs typeface="Verdana"/>
              </a:rPr>
              <a:t>classical</a:t>
            </a:r>
            <a:r>
              <a:rPr sz="2000" spc="9" dirty="0">
                <a:solidFill>
                  <a:srgbClr val="000066"/>
                </a:solidFill>
                <a:cs typeface="Verdana"/>
              </a:rPr>
              <a:t> </a:t>
            </a:r>
            <a:r>
              <a:rPr sz="2000" spc="-4" dirty="0">
                <a:solidFill>
                  <a:srgbClr val="000066"/>
                </a:solidFill>
                <a:cs typeface="Verdana"/>
              </a:rPr>
              <a:t>solutions</a:t>
            </a:r>
            <a:r>
              <a:rPr sz="2000" spc="4" dirty="0">
                <a:solidFill>
                  <a:srgbClr val="000066"/>
                </a:solidFill>
                <a:cs typeface="Verdana"/>
              </a:rPr>
              <a:t> </a:t>
            </a:r>
            <a:r>
              <a:rPr sz="2000" spc="-4" dirty="0">
                <a:solidFill>
                  <a:srgbClr val="000066"/>
                </a:solidFill>
                <a:cs typeface="Verdana"/>
              </a:rPr>
              <a:t>for </a:t>
            </a:r>
            <a:r>
              <a:rPr sz="2000" spc="-552" dirty="0">
                <a:solidFill>
                  <a:srgbClr val="000066"/>
                </a:solidFill>
                <a:cs typeface="Verdana"/>
              </a:rPr>
              <a:t> </a:t>
            </a:r>
            <a:r>
              <a:rPr sz="2000" spc="-4" dirty="0">
                <a:solidFill>
                  <a:srgbClr val="000066"/>
                </a:solidFill>
                <a:cs typeface="Verdana"/>
              </a:rPr>
              <a:t>problems characterised by:</a:t>
            </a:r>
            <a:endParaRPr sz="2000" dirty="0">
              <a:cs typeface="Verdana"/>
            </a:endParaRPr>
          </a:p>
          <a:p>
            <a:pPr marL="678120" indent="-257002">
              <a:spcBef>
                <a:spcPts val="341"/>
              </a:spcBef>
              <a:buChar char="–"/>
              <a:tabLst>
                <a:tab pos="677550" algn="l"/>
                <a:tab pos="678120" algn="l"/>
              </a:tabLst>
            </a:pPr>
            <a:r>
              <a:rPr sz="2000" spc="-4" dirty="0">
                <a:solidFill>
                  <a:srgbClr val="000066"/>
                </a:solidFill>
                <a:cs typeface="Verdana"/>
              </a:rPr>
              <a:t>high</a:t>
            </a:r>
            <a:r>
              <a:rPr sz="2000" spc="9" dirty="0">
                <a:solidFill>
                  <a:srgbClr val="000066"/>
                </a:solidFill>
                <a:cs typeface="Verdana"/>
              </a:rPr>
              <a:t> </a:t>
            </a:r>
            <a:r>
              <a:rPr sz="2000" spc="-4" dirty="0">
                <a:solidFill>
                  <a:srgbClr val="000066"/>
                </a:solidFill>
                <a:cs typeface="Verdana"/>
              </a:rPr>
              <a:t>dimensionality,</a:t>
            </a:r>
            <a:r>
              <a:rPr sz="2000" spc="9" dirty="0">
                <a:solidFill>
                  <a:srgbClr val="000066"/>
                </a:solidFill>
                <a:cs typeface="Verdana"/>
              </a:rPr>
              <a:t> </a:t>
            </a:r>
            <a:r>
              <a:rPr sz="2000" spc="-4" dirty="0">
                <a:solidFill>
                  <a:srgbClr val="800000"/>
                </a:solidFill>
                <a:cs typeface="Verdana"/>
              </a:rPr>
              <a:t>noisy,</a:t>
            </a:r>
            <a:r>
              <a:rPr sz="2000" spc="9" dirty="0">
                <a:solidFill>
                  <a:srgbClr val="800000"/>
                </a:solidFill>
                <a:cs typeface="Verdana"/>
              </a:rPr>
              <a:t> </a:t>
            </a:r>
            <a:r>
              <a:rPr sz="2000" spc="-4" dirty="0">
                <a:solidFill>
                  <a:srgbClr val="800000"/>
                </a:solidFill>
                <a:cs typeface="Verdana"/>
              </a:rPr>
              <a:t>imprecise</a:t>
            </a:r>
            <a:r>
              <a:rPr sz="2000" spc="9" dirty="0">
                <a:solidFill>
                  <a:srgbClr val="800000"/>
                </a:solidFill>
                <a:cs typeface="Verdana"/>
              </a:rPr>
              <a:t> </a:t>
            </a:r>
            <a:r>
              <a:rPr sz="2000" spc="-4" dirty="0">
                <a:solidFill>
                  <a:srgbClr val="800000"/>
                </a:solidFill>
                <a:cs typeface="Verdana"/>
              </a:rPr>
              <a:t>or</a:t>
            </a:r>
            <a:r>
              <a:rPr sz="2000" spc="9" dirty="0">
                <a:solidFill>
                  <a:srgbClr val="800000"/>
                </a:solidFill>
                <a:cs typeface="Verdana"/>
              </a:rPr>
              <a:t> </a:t>
            </a:r>
            <a:r>
              <a:rPr sz="2000" spc="-4" dirty="0">
                <a:solidFill>
                  <a:srgbClr val="800000"/>
                </a:solidFill>
                <a:cs typeface="Verdana"/>
              </a:rPr>
              <a:t>imperfect</a:t>
            </a:r>
            <a:r>
              <a:rPr sz="2000" spc="9" dirty="0">
                <a:solidFill>
                  <a:srgbClr val="800000"/>
                </a:solidFill>
                <a:cs typeface="Verdana"/>
              </a:rPr>
              <a:t> </a:t>
            </a:r>
            <a:r>
              <a:rPr sz="2000" spc="-4" dirty="0">
                <a:solidFill>
                  <a:srgbClr val="800000"/>
                </a:solidFill>
                <a:cs typeface="Verdana"/>
              </a:rPr>
              <a:t>data</a:t>
            </a:r>
            <a:r>
              <a:rPr sz="2000" spc="-4" dirty="0">
                <a:solidFill>
                  <a:srgbClr val="000066"/>
                </a:solidFill>
                <a:cs typeface="Verdana"/>
              </a:rPr>
              <a:t>;</a:t>
            </a:r>
            <a:r>
              <a:rPr sz="2000" spc="13" dirty="0">
                <a:solidFill>
                  <a:srgbClr val="000066"/>
                </a:solidFill>
                <a:cs typeface="Verdana"/>
              </a:rPr>
              <a:t> </a:t>
            </a:r>
            <a:r>
              <a:rPr sz="2000" dirty="0">
                <a:solidFill>
                  <a:srgbClr val="000066"/>
                </a:solidFill>
                <a:cs typeface="Verdana"/>
              </a:rPr>
              <a:t>and</a:t>
            </a:r>
            <a:endParaRPr sz="2000" dirty="0">
              <a:cs typeface="Verdana"/>
            </a:endParaRPr>
          </a:p>
          <a:p>
            <a:pPr marL="678120" indent="-257002">
              <a:spcBef>
                <a:spcPts val="395"/>
              </a:spcBef>
              <a:buChar char="–"/>
              <a:tabLst>
                <a:tab pos="677550" algn="l"/>
                <a:tab pos="678120" algn="l"/>
              </a:tabLst>
            </a:pPr>
            <a:r>
              <a:rPr sz="2000" dirty="0">
                <a:solidFill>
                  <a:srgbClr val="000066"/>
                </a:solidFill>
                <a:cs typeface="Verdana"/>
              </a:rPr>
              <a:t>a lack</a:t>
            </a:r>
            <a:r>
              <a:rPr sz="2000" spc="-4" dirty="0">
                <a:solidFill>
                  <a:srgbClr val="000066"/>
                </a:solidFill>
                <a:cs typeface="Verdana"/>
              </a:rPr>
              <a:t> of</a:t>
            </a:r>
            <a:r>
              <a:rPr sz="2000" spc="4" dirty="0">
                <a:solidFill>
                  <a:srgbClr val="000066"/>
                </a:solidFill>
                <a:cs typeface="Verdana"/>
              </a:rPr>
              <a:t> </a:t>
            </a:r>
            <a:r>
              <a:rPr sz="2000" dirty="0">
                <a:solidFill>
                  <a:srgbClr val="000066"/>
                </a:solidFill>
                <a:cs typeface="Verdana"/>
              </a:rPr>
              <a:t>a clearly </a:t>
            </a:r>
            <a:r>
              <a:rPr sz="2000" spc="-4" dirty="0">
                <a:solidFill>
                  <a:srgbClr val="000066"/>
                </a:solidFill>
                <a:cs typeface="Verdana"/>
              </a:rPr>
              <a:t>stated</a:t>
            </a:r>
            <a:r>
              <a:rPr sz="2000" dirty="0">
                <a:solidFill>
                  <a:srgbClr val="000066"/>
                </a:solidFill>
                <a:cs typeface="Verdana"/>
              </a:rPr>
              <a:t> </a:t>
            </a:r>
            <a:r>
              <a:rPr sz="2000" spc="-4" dirty="0">
                <a:solidFill>
                  <a:srgbClr val="000066"/>
                </a:solidFill>
                <a:cs typeface="Verdana"/>
              </a:rPr>
              <a:t>mathematical</a:t>
            </a:r>
            <a:r>
              <a:rPr sz="2000" dirty="0">
                <a:solidFill>
                  <a:srgbClr val="000066"/>
                </a:solidFill>
                <a:cs typeface="Verdana"/>
              </a:rPr>
              <a:t> </a:t>
            </a:r>
            <a:r>
              <a:rPr sz="2000" spc="-4" dirty="0">
                <a:solidFill>
                  <a:srgbClr val="000066"/>
                </a:solidFill>
                <a:cs typeface="Verdana"/>
              </a:rPr>
              <a:t>solution</a:t>
            </a:r>
            <a:r>
              <a:rPr sz="2000" dirty="0">
                <a:solidFill>
                  <a:srgbClr val="000066"/>
                </a:solidFill>
                <a:cs typeface="Verdana"/>
              </a:rPr>
              <a:t> </a:t>
            </a:r>
            <a:r>
              <a:rPr sz="2000" spc="-4" dirty="0">
                <a:solidFill>
                  <a:srgbClr val="000066"/>
                </a:solidFill>
                <a:cs typeface="Verdana"/>
              </a:rPr>
              <a:t>or</a:t>
            </a:r>
            <a:r>
              <a:rPr sz="2000" spc="4" dirty="0">
                <a:solidFill>
                  <a:srgbClr val="000066"/>
                </a:solidFill>
                <a:cs typeface="Verdana"/>
              </a:rPr>
              <a:t> </a:t>
            </a:r>
            <a:r>
              <a:rPr sz="2000" spc="-4" dirty="0">
                <a:solidFill>
                  <a:srgbClr val="000066"/>
                </a:solidFill>
                <a:cs typeface="Verdana"/>
              </a:rPr>
              <a:t>algorithm</a:t>
            </a:r>
            <a:endParaRPr sz="2000" dirty="0">
              <a:cs typeface="Verdana"/>
            </a:endParaRPr>
          </a:p>
        </p:txBody>
      </p:sp>
    </p:spTree>
    <p:extLst>
      <p:ext uri="{BB962C8B-B14F-4D97-AF65-F5344CB8AC3E}">
        <p14:creationId xmlns:p14="http://schemas.microsoft.com/office/powerpoint/2010/main" val="29385752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2790825" y="3244850"/>
            <a:ext cx="35623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a:t>Comparison between ANN and BNN</a:t>
            </a:r>
            <a:endParaRPr lang="en-IN" altLang="en-US"/>
          </a:p>
        </p:txBody>
      </p:sp>
      <p:sp>
        <p:nvSpPr>
          <p:cNvPr id="4" name="Title 1"/>
          <p:cNvSpPr txBox="1">
            <a:spLocks/>
          </p:cNvSpPr>
          <p:nvPr/>
        </p:nvSpPr>
        <p:spPr>
          <a:xfrm>
            <a:off x="463550" y="303213"/>
            <a:ext cx="8229600" cy="822325"/>
          </a:xfrm>
          <a:prstGeom prst="rect">
            <a:avLst/>
          </a:prstGeom>
        </p:spPr>
        <p:txBody>
          <a:bodyPr>
            <a:normAutofit fontScale="97500"/>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defTabSz="914400">
              <a:defRPr/>
            </a:pPr>
            <a:r>
              <a:rPr lang="en-US" sz="3200" b="1" dirty="0">
                <a:latin typeface="+mn-lt"/>
              </a:rPr>
              <a:t>Comparison between ANN and BNN</a:t>
            </a:r>
            <a:r>
              <a:rPr lang="en-US" sz="3200" dirty="0">
                <a:latin typeface="+mn-lt"/>
              </a:rPr>
              <a:t> </a:t>
            </a:r>
          </a:p>
        </p:txBody>
      </p:sp>
      <p:graphicFrame>
        <p:nvGraphicFramePr>
          <p:cNvPr id="5" name="Content Placeholder 3"/>
          <p:cNvGraphicFramePr>
            <a:graphicFrameLocks/>
          </p:cNvGraphicFramePr>
          <p:nvPr/>
        </p:nvGraphicFramePr>
        <p:xfrm>
          <a:off x="539750" y="1125538"/>
          <a:ext cx="8305799" cy="5726757"/>
        </p:xfrm>
        <a:graphic>
          <a:graphicData uri="http://schemas.openxmlformats.org/drawingml/2006/table">
            <a:tbl>
              <a:tblPr/>
              <a:tblGrid>
                <a:gridCol w="2285999"/>
                <a:gridCol w="3048000"/>
                <a:gridCol w="2971800"/>
              </a:tblGrid>
              <a:tr h="405852">
                <a:tc>
                  <a:txBody>
                    <a:bodyPr/>
                    <a:lstStyle/>
                    <a:p>
                      <a:pPr algn="ctr" fontAlgn="t"/>
                      <a:r>
                        <a:rPr lang="en-US" sz="1800" dirty="0">
                          <a:effectLst/>
                        </a:rPr>
                        <a:t>Criteria</a:t>
                      </a:r>
                    </a:p>
                  </a:txBody>
                  <a:tcPr marL="45996" marR="45996" marT="45993" marB="4599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ctr" fontAlgn="t"/>
                      <a:r>
                        <a:rPr lang="en-US" sz="1800">
                          <a:effectLst/>
                        </a:rPr>
                        <a:t>BNN</a:t>
                      </a:r>
                    </a:p>
                  </a:txBody>
                  <a:tcPr marL="45996" marR="45996" marT="45993" marB="4599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ctr" fontAlgn="t"/>
                      <a:r>
                        <a:rPr lang="en-US" sz="1800">
                          <a:effectLst/>
                        </a:rPr>
                        <a:t>ANN</a:t>
                      </a:r>
                    </a:p>
                  </a:txBody>
                  <a:tcPr marL="45996" marR="45996" marT="45993" marB="4599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r>
              <a:tr h="709783">
                <a:tc>
                  <a:txBody>
                    <a:bodyPr/>
                    <a:lstStyle/>
                    <a:p>
                      <a:pPr fontAlgn="t"/>
                      <a:r>
                        <a:rPr lang="en-US" sz="1800" b="1" dirty="0">
                          <a:effectLst/>
                        </a:rPr>
                        <a:t>Processing</a:t>
                      </a:r>
                      <a:endParaRPr lang="en-US" sz="1800" dirty="0">
                        <a:effectLst/>
                      </a:endParaRPr>
                    </a:p>
                  </a:txBody>
                  <a:tcPr marL="45996" marR="45996" marT="45993" marB="4599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Massively parallel, slow but superior than ANN</a:t>
                      </a:r>
                    </a:p>
                  </a:txBody>
                  <a:tcPr marL="45996" marR="45996" marT="45993" marB="4599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Massively parallel, fast but inferior than BNN</a:t>
                      </a:r>
                    </a:p>
                  </a:txBody>
                  <a:tcPr marL="45996" marR="45996" marT="45993" marB="4599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1317644">
                <a:tc>
                  <a:txBody>
                    <a:bodyPr/>
                    <a:lstStyle/>
                    <a:p>
                      <a:pPr fontAlgn="t"/>
                      <a:r>
                        <a:rPr lang="en-US" sz="1800" b="1" dirty="0">
                          <a:effectLst/>
                        </a:rPr>
                        <a:t>Size</a:t>
                      </a:r>
                      <a:endParaRPr lang="en-US" sz="1800" dirty="0">
                        <a:effectLst/>
                      </a:endParaRPr>
                    </a:p>
                  </a:txBody>
                  <a:tcPr marL="45996" marR="45996" marT="45993" marB="4599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dirty="0">
                          <a:effectLst/>
                        </a:rPr>
                        <a:t>10</a:t>
                      </a:r>
                      <a:r>
                        <a:rPr lang="en-US" sz="1800" baseline="30000" dirty="0">
                          <a:effectLst/>
                        </a:rPr>
                        <a:t>11</a:t>
                      </a:r>
                      <a:r>
                        <a:rPr lang="en-US" sz="1800" dirty="0">
                          <a:effectLst/>
                        </a:rPr>
                        <a:t> neurons and 10</a:t>
                      </a:r>
                      <a:r>
                        <a:rPr lang="en-US" sz="1800" baseline="30000" dirty="0">
                          <a:effectLst/>
                        </a:rPr>
                        <a:t>15</a:t>
                      </a:r>
                      <a:r>
                        <a:rPr lang="en-US" sz="1800" dirty="0">
                          <a:effectLst/>
                        </a:rPr>
                        <a:t>interconnections</a:t>
                      </a:r>
                    </a:p>
                  </a:txBody>
                  <a:tcPr marL="45996" marR="45996" marT="45993" marB="4599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10</a:t>
                      </a:r>
                      <a:r>
                        <a:rPr lang="en-US" sz="1800" baseline="30000">
                          <a:effectLst/>
                        </a:rPr>
                        <a:t>2</a:t>
                      </a:r>
                      <a:r>
                        <a:rPr lang="en-US" sz="1800">
                          <a:effectLst/>
                        </a:rPr>
                        <a:t> to 10</a:t>
                      </a:r>
                      <a:r>
                        <a:rPr lang="en-US" sz="1800" baseline="30000">
                          <a:effectLst/>
                        </a:rPr>
                        <a:t>4</a:t>
                      </a:r>
                      <a:r>
                        <a:rPr lang="en-US" sz="1800">
                          <a:effectLst/>
                        </a:rPr>
                        <a:t> nodes (mainly depends on the type of application and network designer)</a:t>
                      </a:r>
                    </a:p>
                  </a:txBody>
                  <a:tcPr marL="45996" marR="45996" marT="45993" marB="4599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1013713">
                <a:tc>
                  <a:txBody>
                    <a:bodyPr/>
                    <a:lstStyle/>
                    <a:p>
                      <a:pPr fontAlgn="t"/>
                      <a:r>
                        <a:rPr lang="en-US" sz="1800" b="1" dirty="0">
                          <a:effectLst/>
                        </a:rPr>
                        <a:t>Learning</a:t>
                      </a:r>
                      <a:endParaRPr lang="en-US" sz="1800" dirty="0">
                        <a:effectLst/>
                      </a:endParaRPr>
                    </a:p>
                  </a:txBody>
                  <a:tcPr marL="45996" marR="45996" marT="45993" marB="4599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They can tolerate ambiguity</a:t>
                      </a:r>
                    </a:p>
                  </a:txBody>
                  <a:tcPr marL="45996" marR="45996" marT="45993" marB="4599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Very precise, structured and formatted data is required to tolerate ambiguity</a:t>
                      </a:r>
                    </a:p>
                  </a:txBody>
                  <a:tcPr marL="45996" marR="45996" marT="45993" marB="4599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1013713">
                <a:tc>
                  <a:txBody>
                    <a:bodyPr/>
                    <a:lstStyle/>
                    <a:p>
                      <a:pPr fontAlgn="t"/>
                      <a:r>
                        <a:rPr lang="en-US" sz="1800" b="1" dirty="0">
                          <a:effectLst/>
                        </a:rPr>
                        <a:t>Fault tolerance</a:t>
                      </a:r>
                      <a:endParaRPr lang="en-US" sz="1800" dirty="0">
                        <a:effectLst/>
                      </a:endParaRPr>
                    </a:p>
                  </a:txBody>
                  <a:tcPr marL="45996" marR="45996" marT="45993" marB="4599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Performance degrades with even partial damage</a:t>
                      </a:r>
                    </a:p>
                  </a:txBody>
                  <a:tcPr marL="45996" marR="45996" marT="45993" marB="4599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It is capable of robust performance, hence has the potential to be fault tolerant</a:t>
                      </a:r>
                    </a:p>
                  </a:txBody>
                  <a:tcPr marL="45996" marR="45996" marT="45993" marB="4599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709783">
                <a:tc>
                  <a:txBody>
                    <a:bodyPr/>
                    <a:lstStyle/>
                    <a:p>
                      <a:pPr fontAlgn="t"/>
                      <a:r>
                        <a:rPr lang="en-US" sz="1800" b="1" dirty="0">
                          <a:effectLst/>
                        </a:rPr>
                        <a:t>Storage capacity</a:t>
                      </a:r>
                      <a:endParaRPr lang="en-US" sz="1800" dirty="0">
                        <a:effectLst/>
                      </a:endParaRPr>
                    </a:p>
                  </a:txBody>
                  <a:tcPr marL="45996" marR="45996" marT="45993" marB="4599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dirty="0">
                          <a:effectLst/>
                        </a:rPr>
                        <a:t>Stores the information in the synapse</a:t>
                      </a:r>
                    </a:p>
                  </a:txBody>
                  <a:tcPr marL="45996" marR="45996" marT="45993" marB="4599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dirty="0">
                          <a:effectLst/>
                        </a:rPr>
                        <a:t>Stores the information in continuous memory locations</a:t>
                      </a:r>
                    </a:p>
                  </a:txBody>
                  <a:tcPr marL="45996" marR="45996" marT="45993" marB="4599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30532302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400" y="381000"/>
            <a:ext cx="8077200" cy="473173"/>
          </a:xfrm>
          <a:prstGeom prst="rect">
            <a:avLst/>
          </a:prstGeom>
        </p:spPr>
        <p:txBody>
          <a:bodyPr vert="horz" wrap="square" lIns="0" tIns="11397" rIns="0" bIns="0" rtlCol="0">
            <a:spAutoFit/>
          </a:bodyPr>
          <a:lstStyle/>
          <a:p>
            <a:pPr marL="11397">
              <a:spcBef>
                <a:spcPts val="90"/>
              </a:spcBef>
            </a:pPr>
            <a:r>
              <a:rPr lang="en-US" spc="-4" dirty="0" smtClean="0"/>
              <a:t>Types of learning</a:t>
            </a:r>
            <a:endParaRPr dirty="0"/>
          </a:p>
        </p:txBody>
      </p:sp>
      <p:sp>
        <p:nvSpPr>
          <p:cNvPr id="3" name="object 3"/>
          <p:cNvSpPr txBox="1"/>
          <p:nvPr/>
        </p:nvSpPr>
        <p:spPr>
          <a:xfrm>
            <a:off x="173182" y="1192083"/>
            <a:ext cx="8534400" cy="4209073"/>
          </a:xfrm>
          <a:prstGeom prst="rect">
            <a:avLst/>
          </a:prstGeom>
        </p:spPr>
        <p:txBody>
          <a:bodyPr vert="horz" wrap="square" lIns="0" tIns="53566" rIns="0" bIns="0" rtlCol="0">
            <a:spAutoFit/>
          </a:bodyPr>
          <a:lstStyle/>
          <a:p>
            <a:pPr marL="468597" indent="-457200">
              <a:spcBef>
                <a:spcPts val="422"/>
              </a:spcBef>
              <a:buAutoNum type="arabicPeriod"/>
            </a:pPr>
            <a:r>
              <a:rPr lang="en-US" sz="2400" spc="-4" dirty="0" smtClean="0">
                <a:solidFill>
                  <a:srgbClr val="008080"/>
                </a:solidFill>
                <a:cs typeface="Verdana"/>
              </a:rPr>
              <a:t>SUPERVISED LEARNING</a:t>
            </a:r>
          </a:p>
          <a:p>
            <a:pPr marL="468597" indent="-457200">
              <a:spcBef>
                <a:spcPts val="422"/>
              </a:spcBef>
              <a:buAutoNum type="arabicPeriod"/>
            </a:pPr>
            <a:endParaRPr lang="en-US" sz="2400" spc="-4" dirty="0">
              <a:solidFill>
                <a:srgbClr val="008080"/>
              </a:solidFill>
              <a:cs typeface="Verdana"/>
            </a:endParaRPr>
          </a:p>
          <a:p>
            <a:pPr marL="468597" indent="-457200">
              <a:spcBef>
                <a:spcPts val="422"/>
              </a:spcBef>
              <a:buAutoNum type="arabicPeriod"/>
            </a:pPr>
            <a:endParaRPr lang="en-US" sz="2400" spc="-4" dirty="0" smtClean="0">
              <a:solidFill>
                <a:srgbClr val="008080"/>
              </a:solidFill>
              <a:cs typeface="Verdana"/>
            </a:endParaRPr>
          </a:p>
          <a:p>
            <a:pPr marL="468597" indent="-457200">
              <a:spcBef>
                <a:spcPts val="422"/>
              </a:spcBef>
              <a:buAutoNum type="arabicPeriod"/>
            </a:pPr>
            <a:endParaRPr lang="en-US" sz="2400" spc="-4" dirty="0" smtClean="0">
              <a:solidFill>
                <a:srgbClr val="008080"/>
              </a:solidFill>
              <a:cs typeface="Verdana"/>
            </a:endParaRPr>
          </a:p>
          <a:p>
            <a:pPr marL="11397">
              <a:spcBef>
                <a:spcPts val="422"/>
              </a:spcBef>
            </a:pPr>
            <a:r>
              <a:rPr lang="en-US" sz="2400" spc="-4" dirty="0" smtClean="0">
                <a:solidFill>
                  <a:srgbClr val="008080"/>
                </a:solidFill>
                <a:cs typeface="Verdana"/>
              </a:rPr>
              <a:t>                                2. UNSUPERVISED LEARNING</a:t>
            </a:r>
          </a:p>
          <a:p>
            <a:pPr marL="468597" indent="-457200">
              <a:spcBef>
                <a:spcPts val="422"/>
              </a:spcBef>
              <a:buAutoNum type="arabicPeriod"/>
            </a:pPr>
            <a:endParaRPr lang="en-US" sz="2400" spc="-4" dirty="0">
              <a:solidFill>
                <a:srgbClr val="008080"/>
              </a:solidFill>
              <a:cs typeface="Verdana"/>
            </a:endParaRPr>
          </a:p>
          <a:p>
            <a:pPr marL="468597" indent="-457200">
              <a:spcBef>
                <a:spcPts val="422"/>
              </a:spcBef>
              <a:buAutoNum type="arabicPeriod"/>
            </a:pPr>
            <a:endParaRPr lang="en-US" sz="2400" spc="-4" dirty="0" smtClean="0">
              <a:solidFill>
                <a:srgbClr val="008080"/>
              </a:solidFill>
              <a:cs typeface="Verdana"/>
            </a:endParaRPr>
          </a:p>
          <a:p>
            <a:pPr marL="468597" indent="-457200">
              <a:spcBef>
                <a:spcPts val="422"/>
              </a:spcBef>
              <a:buAutoNum type="arabicPeriod"/>
            </a:pPr>
            <a:endParaRPr lang="en-US" sz="2400" spc="-4" dirty="0">
              <a:solidFill>
                <a:srgbClr val="008080"/>
              </a:solidFill>
              <a:cs typeface="Verdana"/>
            </a:endParaRPr>
          </a:p>
          <a:p>
            <a:pPr marL="468597" indent="-457200">
              <a:spcBef>
                <a:spcPts val="422"/>
              </a:spcBef>
              <a:buAutoNum type="arabicPeriod"/>
            </a:pPr>
            <a:endParaRPr lang="en-US" sz="2400" spc="-4" dirty="0" smtClean="0">
              <a:solidFill>
                <a:srgbClr val="008080"/>
              </a:solidFill>
              <a:cs typeface="Verdana"/>
            </a:endParaRPr>
          </a:p>
          <a:p>
            <a:pPr marL="11397">
              <a:spcBef>
                <a:spcPts val="422"/>
              </a:spcBef>
            </a:pPr>
            <a:r>
              <a:rPr lang="en-US" sz="2400" spc="-4" dirty="0" smtClean="0">
                <a:solidFill>
                  <a:srgbClr val="008080"/>
                </a:solidFill>
                <a:cs typeface="Verdana"/>
              </a:rPr>
              <a:t>                                     3. REINFORCEMENT LEARNING</a:t>
            </a:r>
            <a:endParaRPr sz="2400" dirty="0" smtClean="0">
              <a:cs typeface="Verdana"/>
            </a:endParaRPr>
          </a:p>
        </p:txBody>
      </p:sp>
    </p:spTree>
    <p:extLst>
      <p:ext uri="{BB962C8B-B14F-4D97-AF65-F5344CB8AC3E}">
        <p14:creationId xmlns:p14="http://schemas.microsoft.com/office/powerpoint/2010/main" val="37331216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
          <p:cNvSpPr>
            <a:spLocks noGrp="1" noChangeArrowheads="1"/>
          </p:cNvSpPr>
          <p:nvPr>
            <p:ph type="title"/>
          </p:nvPr>
        </p:nvSpPr>
        <p:spPr>
          <a:xfrm>
            <a:off x="576263" y="19050"/>
            <a:ext cx="8220075" cy="701675"/>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altLang="en-US" sz="3600" b="1" smtClean="0"/>
              <a:t>TYPES OF LEARNING</a:t>
            </a:r>
          </a:p>
        </p:txBody>
      </p:sp>
      <p:sp>
        <p:nvSpPr>
          <p:cNvPr id="26627" name="Text Box 2"/>
          <p:cNvSpPr txBox="1">
            <a:spLocks noChangeArrowheads="1"/>
          </p:cNvSpPr>
          <p:nvPr/>
        </p:nvSpPr>
        <p:spPr bwMode="auto">
          <a:xfrm>
            <a:off x="409575" y="734868"/>
            <a:ext cx="8135938" cy="6491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itchFamily="34" charset="0"/>
              </a:defRPr>
            </a:lvl1pPr>
            <a:lvl2pPr marL="742950" indent="-285750"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itchFamily="34" charset="0"/>
              </a:defRPr>
            </a:lvl2pPr>
            <a:lvl3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3pPr>
            <a:lvl4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4pPr>
            <a:lvl5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5pPr>
            <a:lvl6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6pPr>
            <a:lvl7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7pPr>
            <a:lvl8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8pPr>
            <a:lvl9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9pPr>
          </a:lstStyle>
          <a:p>
            <a:pPr eaLnBrk="1" hangingPunct="1">
              <a:spcBef>
                <a:spcPts val="1200"/>
              </a:spcBef>
              <a:spcAft>
                <a:spcPts val="1000"/>
              </a:spcAft>
            </a:pPr>
            <a:r>
              <a:rPr lang="en-IN" altLang="en-US" sz="2400" b="1" dirty="0">
                <a:solidFill>
                  <a:srgbClr val="000000"/>
                </a:solidFill>
                <a:latin typeface="Arial" pitchFamily="34" charset="0"/>
                <a:ea typeface="Droid Sans Fallback" charset="0"/>
                <a:cs typeface="Droid Sans Fallback" charset="0"/>
              </a:rPr>
              <a:t>Supervised Learning</a:t>
            </a:r>
            <a:r>
              <a:rPr lang="en-IN" altLang="en-US" sz="2400" dirty="0">
                <a:solidFill>
                  <a:srgbClr val="000000"/>
                </a:solidFill>
                <a:latin typeface="Arial" pitchFamily="34" charset="0"/>
                <a:ea typeface="Droid Sans Fallback" charset="0"/>
                <a:cs typeface="Droid Sans Fallback" charset="0"/>
              </a:rPr>
              <a:t>---The learning algorithm would fall under this category if the desired output for the network is also provided with the input while training the network. By providing the neural network with both an input and output pair it is possible to calculate an error based on it's target output and actual output. It can then use that error to make corrections to the network by updating it's weights.</a:t>
            </a:r>
          </a:p>
          <a:p>
            <a:pPr eaLnBrk="1" hangingPunct="1">
              <a:spcBef>
                <a:spcPts val="1200"/>
              </a:spcBef>
              <a:spcAft>
                <a:spcPts val="1000"/>
              </a:spcAft>
            </a:pPr>
            <a:endParaRPr lang="en-IN" altLang="en-US" sz="2400" dirty="0">
              <a:solidFill>
                <a:srgbClr val="000000"/>
              </a:solidFill>
              <a:latin typeface="Arial" pitchFamily="34" charset="0"/>
              <a:ea typeface="Droid Sans Fallback" charset="0"/>
              <a:cs typeface="Droid Sans Fallback" charset="0"/>
            </a:endParaRPr>
          </a:p>
          <a:p>
            <a:pPr eaLnBrk="1" hangingPunct="1">
              <a:spcBef>
                <a:spcPts val="1200"/>
              </a:spcBef>
              <a:spcAft>
                <a:spcPts val="1000"/>
              </a:spcAft>
            </a:pPr>
            <a:endParaRPr lang="en-IN" altLang="en-US" sz="2400" dirty="0">
              <a:solidFill>
                <a:srgbClr val="000000"/>
              </a:solidFill>
              <a:latin typeface="Arial" pitchFamily="34" charset="0"/>
              <a:ea typeface="Droid Sans Fallback" charset="0"/>
              <a:cs typeface="Droid Sans Fallback" charset="0"/>
            </a:endParaRPr>
          </a:p>
        </p:txBody>
      </p:sp>
      <p:pic>
        <p:nvPicPr>
          <p:cNvPr id="266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863" y="863600"/>
            <a:ext cx="152400" cy="152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662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3429000"/>
            <a:ext cx="5570538" cy="3024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633864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a:t>
            </a:r>
            <a:endParaRPr lang="en-US" dirty="0"/>
          </a:p>
        </p:txBody>
      </p:sp>
      <p:sp>
        <p:nvSpPr>
          <p:cNvPr id="3" name="Content Placeholder 2"/>
          <p:cNvSpPr>
            <a:spLocks noGrp="1"/>
          </p:cNvSpPr>
          <p:nvPr>
            <p:ph sz="quarter" idx="1"/>
          </p:nvPr>
        </p:nvSpPr>
        <p:spPr/>
        <p:txBody>
          <a:bodyPr/>
          <a:lstStyle/>
          <a:p>
            <a:pPr algn="just"/>
            <a:r>
              <a:rPr lang="en-US" b="1" dirty="0"/>
              <a:t>Data</a:t>
            </a:r>
            <a:r>
              <a:rPr lang="en-US" dirty="0"/>
              <a:t> is a collection of unorganized facts &amp; figures and does not provide any further information regarding patterns, context, etc. Hence data means "unstructured facts and figures".</a:t>
            </a:r>
          </a:p>
          <a:p>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4038599"/>
            <a:ext cx="5715000" cy="178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99815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noChangeArrowheads="1"/>
          </p:cNvSpPr>
          <p:nvPr>
            <p:ph type="title"/>
          </p:nvPr>
        </p:nvSpPr>
        <p:spPr>
          <a:xfrm>
            <a:off x="628650" y="309563"/>
            <a:ext cx="7886700" cy="542925"/>
          </a:xfrm>
        </p:spPr>
        <p:txBody>
          <a:bodyPr>
            <a:normAutofit fontScale="90000"/>
          </a:bodyPr>
          <a:lstStyle/>
          <a:p>
            <a:r>
              <a:rPr lang="en-IN" altLang="en-US" b="1" smtClean="0"/>
              <a:t>TYPES OF LEARNING</a:t>
            </a:r>
            <a:endParaRPr lang="en-IN" altLang="en-US" smtClean="0"/>
          </a:p>
        </p:txBody>
      </p:sp>
      <p:sp>
        <p:nvSpPr>
          <p:cNvPr id="28675" name="Rectangle 2"/>
          <p:cNvSpPr>
            <a:spLocks noChangeArrowheads="1"/>
          </p:cNvSpPr>
          <p:nvPr/>
        </p:nvSpPr>
        <p:spPr bwMode="auto">
          <a:xfrm>
            <a:off x="334963" y="852488"/>
            <a:ext cx="8047037"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spcBef>
                <a:spcPts val="1200"/>
              </a:spcBef>
              <a:spcAft>
                <a:spcPts val="1000"/>
              </a:spcAft>
            </a:pPr>
            <a:r>
              <a:rPr lang="en-IN" altLang="en-US" sz="2400" b="1">
                <a:solidFill>
                  <a:srgbClr val="000000"/>
                </a:solidFill>
                <a:latin typeface="Arial" pitchFamily="34" charset="0"/>
                <a:ea typeface="Droid Sans Fallback" charset="0"/>
                <a:cs typeface="Droid Sans Fallback" charset="0"/>
              </a:rPr>
              <a:t>Unsupervised Learning</a:t>
            </a:r>
            <a:r>
              <a:rPr lang="en-IN" altLang="en-US" sz="2400">
                <a:solidFill>
                  <a:srgbClr val="000000"/>
                </a:solidFill>
                <a:latin typeface="Arial" pitchFamily="34" charset="0"/>
                <a:ea typeface="Droid Sans Fallback" charset="0"/>
                <a:cs typeface="Droid Sans Fallback" charset="0"/>
              </a:rPr>
              <a:t>---In this paradigm the neural network is only given a set of inputs and it's the neural network's responsibility to find some kind of pattern within the inputs provided without any external aid. This type of learning paradigm is often used in data mining and is also used by many recommendation algorithms due to their ability to predict a user's preferences based on the preferences of other similar users it has grouped together.</a:t>
            </a:r>
          </a:p>
        </p:txBody>
      </p:sp>
      <p:pic>
        <p:nvPicPr>
          <p:cNvPr id="2867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413" y="3898900"/>
            <a:ext cx="4608512" cy="2649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823454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1"/>
          <p:cNvSpPr txBox="1">
            <a:spLocks noChangeArrowheads="1"/>
          </p:cNvSpPr>
          <p:nvPr/>
        </p:nvSpPr>
        <p:spPr bwMode="auto">
          <a:xfrm>
            <a:off x="368300" y="836613"/>
            <a:ext cx="8220075" cy="6002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itchFamily="34" charset="0"/>
              </a:defRPr>
            </a:lvl1pPr>
            <a:lvl2pPr marL="742950" indent="-285750"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itchFamily="34" charset="0"/>
              </a:defRPr>
            </a:lvl2pPr>
            <a:lvl3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3pPr>
            <a:lvl4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4pPr>
            <a:lvl5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5pPr>
            <a:lvl6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6pPr>
            <a:lvl7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7pPr>
            <a:lvl8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8pPr>
            <a:lvl9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9pPr>
          </a:lstStyle>
          <a:p>
            <a:pPr algn="just" eaLnBrk="1" hangingPunct="1">
              <a:spcBef>
                <a:spcPts val="1200"/>
              </a:spcBef>
              <a:spcAft>
                <a:spcPts val="1000"/>
              </a:spcAft>
            </a:pPr>
            <a:r>
              <a:rPr lang="en-IN" altLang="en-US" sz="2400" b="1">
                <a:solidFill>
                  <a:srgbClr val="000000"/>
                </a:solidFill>
                <a:latin typeface="Arial" pitchFamily="34" charset="0"/>
                <a:ea typeface="Droid Sans Fallback" charset="0"/>
                <a:cs typeface="Droid Sans Fallback" charset="0"/>
              </a:rPr>
              <a:t>Reinforcement Learning</a:t>
            </a:r>
            <a:r>
              <a:rPr lang="en-IN" altLang="en-US" sz="2400">
                <a:solidFill>
                  <a:srgbClr val="000000"/>
                </a:solidFill>
                <a:latin typeface="Arial" pitchFamily="34" charset="0"/>
                <a:ea typeface="Droid Sans Fallback" charset="0"/>
                <a:cs typeface="Droid Sans Fallback" charset="0"/>
              </a:rPr>
              <a:t>---Reinforcement learning is similar to supervised learning in that some feedback is given, however instead of providing a target output a reward is given based on how well the system performed. The aim of reinforcement learning is to maximize the reward the system receives through trial-and-error. This paradigm relates strongly with how learning works in nature, for example an animal might remember the actions it's previously taken which helped it to find food (the reward).</a:t>
            </a:r>
          </a:p>
          <a:p>
            <a:pPr algn="just" eaLnBrk="1" hangingPunct="1">
              <a:spcBef>
                <a:spcPts val="1200"/>
              </a:spcBef>
              <a:spcAft>
                <a:spcPts val="1000"/>
              </a:spcAft>
            </a:pPr>
            <a:endParaRPr lang="en-IN" altLang="en-US" sz="2400">
              <a:solidFill>
                <a:srgbClr val="000000"/>
              </a:solidFill>
              <a:latin typeface="Arial" pitchFamily="34" charset="0"/>
              <a:ea typeface="Droid Sans Fallback" charset="0"/>
              <a:cs typeface="Droid Sans Fallback" charset="0"/>
            </a:endParaRPr>
          </a:p>
          <a:p>
            <a:pPr algn="just" eaLnBrk="1" hangingPunct="1">
              <a:spcBef>
                <a:spcPts val="1200"/>
              </a:spcBef>
              <a:spcAft>
                <a:spcPts val="1000"/>
              </a:spcAft>
            </a:pPr>
            <a:endParaRPr lang="en-IN" altLang="en-US" sz="2400">
              <a:solidFill>
                <a:srgbClr val="000000"/>
              </a:solidFill>
              <a:latin typeface="Arial" pitchFamily="34" charset="0"/>
              <a:ea typeface="Droid Sans Fallback" charset="0"/>
              <a:cs typeface="Droid Sans Fallback" charset="0"/>
            </a:endParaRPr>
          </a:p>
          <a:p>
            <a:pPr eaLnBrk="1" hangingPunct="1">
              <a:spcBef>
                <a:spcPts val="1200"/>
              </a:spcBef>
              <a:spcAft>
                <a:spcPts val="1000"/>
              </a:spcAft>
            </a:pPr>
            <a:endParaRPr lang="en-IN" altLang="en-US" sz="2400">
              <a:solidFill>
                <a:srgbClr val="000000"/>
              </a:solidFill>
              <a:latin typeface="Arial" pitchFamily="34" charset="0"/>
              <a:ea typeface="Droid Sans Fallback" charset="0"/>
              <a:cs typeface="Droid Sans Fallback" charset="0"/>
            </a:endParaRPr>
          </a:p>
          <a:p>
            <a:pPr eaLnBrk="1" hangingPunct="1">
              <a:spcBef>
                <a:spcPts val="1200"/>
              </a:spcBef>
              <a:spcAft>
                <a:spcPts val="1000"/>
              </a:spcAft>
            </a:pPr>
            <a:endParaRPr lang="en-IN" altLang="en-US" sz="2400">
              <a:solidFill>
                <a:srgbClr val="000000"/>
              </a:solidFill>
              <a:latin typeface="Arial" pitchFamily="34" charset="0"/>
              <a:ea typeface="Droid Sans Fallback" charset="0"/>
              <a:cs typeface="Droid Sans Fallback" charset="0"/>
            </a:endParaRPr>
          </a:p>
        </p:txBody>
      </p:sp>
      <p:sp>
        <p:nvSpPr>
          <p:cNvPr id="29699" name="Text Box 2"/>
          <p:cNvSpPr txBox="1">
            <a:spLocks noChangeArrowheads="1"/>
          </p:cNvSpPr>
          <p:nvPr/>
        </p:nvSpPr>
        <p:spPr bwMode="auto">
          <a:xfrm>
            <a:off x="576263" y="19050"/>
            <a:ext cx="8220075"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itchFamily="34" charset="0"/>
              </a:defRPr>
            </a:lvl1pPr>
            <a:lvl2pPr marL="742950" indent="-285750"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itchFamily="34" charset="0"/>
              </a:defRPr>
            </a:lvl2pPr>
            <a:lvl3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3pPr>
            <a:lvl4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4pPr>
            <a:lvl5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5pPr>
            <a:lvl6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6pPr>
            <a:lvl7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7pPr>
            <a:lvl8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8pPr>
            <a:lvl9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9pPr>
          </a:lstStyle>
          <a:p>
            <a:pPr algn="ctr" eaLnBrk="1" hangingPunct="1"/>
            <a:r>
              <a:rPr lang="en-IN" altLang="en-US" sz="3600" b="1">
                <a:solidFill>
                  <a:srgbClr val="000000"/>
                </a:solidFill>
                <a:latin typeface="Arial" pitchFamily="34" charset="0"/>
                <a:ea typeface="Droid Sans Fallback" charset="0"/>
                <a:cs typeface="Droid Sans Fallback" charset="0"/>
              </a:rPr>
              <a:t>TYPES OF LEARNING</a:t>
            </a:r>
          </a:p>
        </p:txBody>
      </p:sp>
      <p:pic>
        <p:nvPicPr>
          <p:cNvPr id="2970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 y="981075"/>
            <a:ext cx="152400" cy="152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9701" name="Content Placeholder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50" y="4581525"/>
            <a:ext cx="7886700"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807364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
          <p:cNvSpPr>
            <a:spLocks noGrp="1" noChangeArrowheads="1"/>
          </p:cNvSpPr>
          <p:nvPr>
            <p:ph type="title"/>
          </p:nvPr>
        </p:nvSpPr>
        <p:spPr>
          <a:xfrm>
            <a:off x="0" y="63500"/>
            <a:ext cx="9144000" cy="1131888"/>
          </a:xfrm>
        </p:spPr>
        <p:txBody>
          <a:bodyPr>
            <a:normAutofit fontScale="90000"/>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pPr>
            <a:r>
              <a:rPr lang="en-IN" altLang="en-US" sz="3600" b="1" smtClean="0"/>
              <a:t>NEURAL NETWORK ARCHITECTURE</a:t>
            </a:r>
          </a:p>
        </p:txBody>
      </p:sp>
      <p:sp>
        <p:nvSpPr>
          <p:cNvPr id="31747" name="Rectangle 2"/>
          <p:cNvSpPr>
            <a:spLocks noGrp="1" noChangeArrowheads="1"/>
          </p:cNvSpPr>
          <p:nvPr>
            <p:ph idx="1"/>
          </p:nvPr>
        </p:nvSpPr>
        <p:spPr>
          <a:xfrm>
            <a:off x="144463" y="1225550"/>
            <a:ext cx="8856662" cy="4678363"/>
          </a:xfrm>
        </p:spPr>
        <p:txBody>
          <a:bodyPr/>
          <a:lstStyle/>
          <a:p>
            <a:pPr indent="-338138" eaLnBrk="1" hangingPunct="1">
              <a:buFont typeface="Arial" pitchFamily="34" charset="0"/>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altLang="en-US" sz="2400" b="1" smtClean="0"/>
              <a:t>    </a:t>
            </a:r>
            <a:r>
              <a:rPr lang="en-IN" altLang="en-US" b="1" smtClean="0"/>
              <a:t>Single-layer feed forward network-</a:t>
            </a:r>
            <a:r>
              <a:rPr lang="en-IN" altLang="en-US" sz="2400" smtClean="0"/>
              <a:t>Neural  network  in  which  the input  layer  of  source  nodes  projects  into  an  output layer  of  neurons  but  not  vice-versa  is  known  as  single  feed-forward  or  acyclic network.    In  single  layer  network,  ‘single  layer’  refers  to  the  output  layer  of computation nodes </a:t>
            </a:r>
          </a:p>
        </p:txBody>
      </p:sp>
      <p:pic>
        <p:nvPicPr>
          <p:cNvPr id="3174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3963" y="3530600"/>
            <a:ext cx="6696075" cy="27336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23436734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1"/>
          <p:cNvSpPr txBox="1">
            <a:spLocks noChangeArrowheads="1"/>
          </p:cNvSpPr>
          <p:nvPr/>
        </p:nvSpPr>
        <p:spPr bwMode="auto">
          <a:xfrm>
            <a:off x="0" y="0"/>
            <a:ext cx="9144000" cy="673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800">
                <a:solidFill>
                  <a:schemeClr val="tx1"/>
                </a:solidFill>
                <a:latin typeface="Calibri" pitchFamily="34" charset="0"/>
              </a:defRPr>
            </a:lvl1pPr>
            <a:lvl2pPr marL="742950" indent="-285750"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tx1"/>
                </a:solidFill>
                <a:latin typeface="Calibri" pitchFamily="34" charset="0"/>
              </a:defRPr>
            </a:lvl2pPr>
            <a:lvl3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000">
                <a:solidFill>
                  <a:schemeClr val="tx1"/>
                </a:solidFill>
                <a:latin typeface="Calibri" pitchFamily="34" charset="0"/>
              </a:defRPr>
            </a:lvl3pPr>
            <a:lvl4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chemeClr val="tx1"/>
                </a:solidFill>
                <a:latin typeface="Calibri" pitchFamily="34" charset="0"/>
              </a:defRPr>
            </a:lvl4pPr>
            <a:lvl5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chemeClr val="tx1"/>
                </a:solidFill>
                <a:latin typeface="Calibri" pitchFamily="34" charset="0"/>
              </a:defRPr>
            </a:lvl5pPr>
            <a:lvl6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chemeClr val="tx1"/>
                </a:solidFill>
                <a:latin typeface="Calibri" pitchFamily="34" charset="0"/>
              </a:defRPr>
            </a:lvl6pPr>
            <a:lvl7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chemeClr val="tx1"/>
                </a:solidFill>
                <a:latin typeface="Calibri" pitchFamily="34" charset="0"/>
              </a:defRPr>
            </a:lvl7pPr>
            <a:lvl8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chemeClr val="tx1"/>
                </a:solidFill>
                <a:latin typeface="Calibri" pitchFamily="34" charset="0"/>
              </a:defRPr>
            </a:lvl8pPr>
            <a:lvl9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chemeClr val="tx1"/>
                </a:solidFill>
                <a:latin typeface="Calibri" pitchFamily="34" charset="0"/>
              </a:defRPr>
            </a:lvl9pPr>
          </a:lstStyle>
          <a:p>
            <a:pPr algn="ctr" eaLnBrk="1" hangingPunct="1"/>
            <a:r>
              <a:rPr lang="en-IN" altLang="en-US" sz="3600" b="1">
                <a:solidFill>
                  <a:srgbClr val="000000"/>
                </a:solidFill>
                <a:latin typeface="Arial" pitchFamily="34" charset="0"/>
                <a:ea typeface="Droid Sans Fallback" charset="0"/>
                <a:cs typeface="Droid Sans Fallback" charset="0"/>
              </a:rPr>
              <a:t>NEURAL NETWORK ARCHITECTURE</a:t>
            </a:r>
          </a:p>
        </p:txBody>
      </p:sp>
      <p:sp>
        <p:nvSpPr>
          <p:cNvPr id="33795" name="Text Box 2"/>
          <p:cNvSpPr txBox="1">
            <a:spLocks noChangeArrowheads="1"/>
          </p:cNvSpPr>
          <p:nvPr/>
        </p:nvSpPr>
        <p:spPr bwMode="auto">
          <a:xfrm>
            <a:off x="323850" y="736600"/>
            <a:ext cx="8496300" cy="5672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800">
                <a:solidFill>
                  <a:schemeClr val="tx1"/>
                </a:solidFill>
                <a:latin typeface="Calibri" pitchFamily="34" charset="0"/>
              </a:defRPr>
            </a:lvl1pPr>
            <a:lvl2pPr marL="742950" indent="-285750"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tx1"/>
                </a:solidFill>
                <a:latin typeface="Calibri" pitchFamily="34" charset="0"/>
              </a:defRPr>
            </a:lvl2pPr>
            <a:lvl3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000">
                <a:solidFill>
                  <a:schemeClr val="tx1"/>
                </a:solidFill>
                <a:latin typeface="Calibri" pitchFamily="34" charset="0"/>
              </a:defRPr>
            </a:lvl3pPr>
            <a:lvl4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chemeClr val="tx1"/>
                </a:solidFill>
                <a:latin typeface="Calibri" pitchFamily="34" charset="0"/>
              </a:defRPr>
            </a:lvl4pPr>
            <a:lvl5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chemeClr val="tx1"/>
                </a:solidFill>
                <a:latin typeface="Calibri" pitchFamily="34" charset="0"/>
              </a:defRPr>
            </a:lvl5pPr>
            <a:lvl6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chemeClr val="tx1"/>
                </a:solidFill>
                <a:latin typeface="Calibri" pitchFamily="34" charset="0"/>
              </a:defRPr>
            </a:lvl6pPr>
            <a:lvl7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chemeClr val="tx1"/>
                </a:solidFill>
                <a:latin typeface="Calibri" pitchFamily="34" charset="0"/>
              </a:defRPr>
            </a:lvl7pPr>
            <a:lvl8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chemeClr val="tx1"/>
                </a:solidFill>
                <a:latin typeface="Calibri" pitchFamily="34" charset="0"/>
              </a:defRPr>
            </a:lvl8pPr>
            <a:lvl9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chemeClr val="tx1"/>
                </a:solidFill>
                <a:latin typeface="Calibri" pitchFamily="34" charset="0"/>
              </a:defRPr>
            </a:lvl9pPr>
          </a:lstStyle>
          <a:p>
            <a:pPr algn="just" eaLnBrk="1" hangingPunct="1">
              <a:spcBef>
                <a:spcPts val="1200"/>
              </a:spcBef>
              <a:spcAft>
                <a:spcPts val="1000"/>
              </a:spcAft>
            </a:pPr>
            <a:r>
              <a:rPr lang="en-IN" altLang="en-US" b="1"/>
              <a:t>Multilayer feed forward network</a:t>
            </a:r>
            <a:r>
              <a:rPr lang="en-IN" altLang="en-US" sz="2400" b="1">
                <a:solidFill>
                  <a:srgbClr val="000000"/>
                </a:solidFill>
                <a:latin typeface="Arial" pitchFamily="34" charset="0"/>
                <a:ea typeface="Droid Sans Fallback" charset="0"/>
                <a:cs typeface="Droid Sans Fallback" charset="0"/>
              </a:rPr>
              <a:t>-</a:t>
            </a:r>
            <a:r>
              <a:rPr lang="en-IN" altLang="en-US" sz="2400">
                <a:solidFill>
                  <a:srgbClr val="000000"/>
                </a:solidFill>
                <a:latin typeface="Arial" pitchFamily="34" charset="0"/>
                <a:ea typeface="Droid Sans Fallback" charset="0"/>
                <a:cs typeface="Droid Sans Fallback" charset="0"/>
              </a:rPr>
              <a:t>This type of network  consists of one or more hidden layers, whose computation nodes are called hidden neurons or hidden units. The function of hidden neurons is to interact between the external input and network output in some useful manner and to extract higher order statistics. The source nodes in input layer of network supply the input signal to neurons in the second layer (1st hidden layer). The output signals of 2nd layer are used as inputs to the third layer and so on.  </a:t>
            </a:r>
          </a:p>
        </p:txBody>
      </p:sp>
      <p:pic>
        <p:nvPicPr>
          <p:cNvPr id="3379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888" y="4149725"/>
            <a:ext cx="6624637" cy="25034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1995910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Content Placeholder 2"/>
          <p:cNvSpPr>
            <a:spLocks noGrp="1" noChangeArrowheads="1"/>
          </p:cNvSpPr>
          <p:nvPr>
            <p:ph idx="1"/>
          </p:nvPr>
        </p:nvSpPr>
        <p:spPr>
          <a:xfrm>
            <a:off x="323850" y="908050"/>
            <a:ext cx="8640763" cy="5834063"/>
          </a:xfrm>
        </p:spPr>
        <p:txBody>
          <a:bodyPr/>
          <a:lstStyle/>
          <a:p>
            <a:pPr marL="0" indent="0" algn="just">
              <a:buFont typeface="Arial" pitchFamily="34" charset="0"/>
              <a:buNone/>
            </a:pPr>
            <a:r>
              <a:rPr lang="en-US" altLang="en-US" b="1" smtClean="0"/>
              <a:t>Single node with its own feedback-</a:t>
            </a:r>
            <a:r>
              <a:rPr lang="en-US" altLang="en-US" smtClean="0"/>
              <a:t>When outputs can be directed back as inputs to the same layer or preceding layer nodes, then it results in feedback networks. Recurrent networks are feedback networks with closed loop. Figure shows a single recurrent network having single neuron with feedback to itself.</a:t>
            </a:r>
            <a:endParaRPr lang="en-IN" altLang="en-US" smtClean="0"/>
          </a:p>
        </p:txBody>
      </p:sp>
      <p:sp>
        <p:nvSpPr>
          <p:cNvPr id="35843" name="Text Box 1"/>
          <p:cNvSpPr txBox="1">
            <a:spLocks noChangeArrowheads="1"/>
          </p:cNvSpPr>
          <p:nvPr/>
        </p:nvSpPr>
        <p:spPr bwMode="auto">
          <a:xfrm>
            <a:off x="0" y="0"/>
            <a:ext cx="9144000" cy="673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800">
                <a:solidFill>
                  <a:schemeClr val="tx1"/>
                </a:solidFill>
                <a:latin typeface="Calibri" pitchFamily="34" charset="0"/>
              </a:defRPr>
            </a:lvl1pPr>
            <a:lvl2pPr marL="742950" indent="-285750"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tx1"/>
                </a:solidFill>
                <a:latin typeface="Calibri" pitchFamily="34" charset="0"/>
              </a:defRPr>
            </a:lvl2pPr>
            <a:lvl3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000">
                <a:solidFill>
                  <a:schemeClr val="tx1"/>
                </a:solidFill>
                <a:latin typeface="Calibri" pitchFamily="34" charset="0"/>
              </a:defRPr>
            </a:lvl3pPr>
            <a:lvl4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chemeClr val="tx1"/>
                </a:solidFill>
                <a:latin typeface="Calibri" pitchFamily="34" charset="0"/>
              </a:defRPr>
            </a:lvl4pPr>
            <a:lvl5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chemeClr val="tx1"/>
                </a:solidFill>
                <a:latin typeface="Calibri" pitchFamily="34" charset="0"/>
              </a:defRPr>
            </a:lvl5pPr>
            <a:lvl6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chemeClr val="tx1"/>
                </a:solidFill>
                <a:latin typeface="Calibri" pitchFamily="34" charset="0"/>
              </a:defRPr>
            </a:lvl6pPr>
            <a:lvl7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chemeClr val="tx1"/>
                </a:solidFill>
                <a:latin typeface="Calibri" pitchFamily="34" charset="0"/>
              </a:defRPr>
            </a:lvl7pPr>
            <a:lvl8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chemeClr val="tx1"/>
                </a:solidFill>
                <a:latin typeface="Calibri" pitchFamily="34" charset="0"/>
              </a:defRPr>
            </a:lvl8pPr>
            <a:lvl9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chemeClr val="tx1"/>
                </a:solidFill>
                <a:latin typeface="Calibri" pitchFamily="34" charset="0"/>
              </a:defRPr>
            </a:lvl9pPr>
          </a:lstStyle>
          <a:p>
            <a:pPr algn="ctr" eaLnBrk="1" hangingPunct="1"/>
            <a:r>
              <a:rPr lang="en-IN" altLang="en-US" sz="3600" b="1">
                <a:solidFill>
                  <a:srgbClr val="000000"/>
                </a:solidFill>
                <a:latin typeface="Arial" pitchFamily="34" charset="0"/>
                <a:ea typeface="Droid Sans Fallback" charset="0"/>
                <a:cs typeface="Droid Sans Fallback" charset="0"/>
              </a:rPr>
              <a:t>NEURAL NETWORK ARCHITECTURE</a:t>
            </a:r>
          </a:p>
        </p:txBody>
      </p:sp>
      <p:pic>
        <p:nvPicPr>
          <p:cNvPr id="3584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8538" y="4221163"/>
            <a:ext cx="4343400"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979121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1"/>
          <p:cNvSpPr txBox="1">
            <a:spLocks noChangeArrowheads="1"/>
          </p:cNvSpPr>
          <p:nvPr/>
        </p:nvSpPr>
        <p:spPr bwMode="auto">
          <a:xfrm>
            <a:off x="0" y="63500"/>
            <a:ext cx="9144000" cy="773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800">
                <a:solidFill>
                  <a:schemeClr val="tx1"/>
                </a:solidFill>
                <a:latin typeface="Calibri" pitchFamily="34" charset="0"/>
              </a:defRPr>
            </a:lvl1pPr>
            <a:lvl2pPr marL="742950" indent="-285750"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tx1"/>
                </a:solidFill>
                <a:latin typeface="Calibri" pitchFamily="34" charset="0"/>
              </a:defRPr>
            </a:lvl2pPr>
            <a:lvl3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000">
                <a:solidFill>
                  <a:schemeClr val="tx1"/>
                </a:solidFill>
                <a:latin typeface="Calibri" pitchFamily="34" charset="0"/>
              </a:defRPr>
            </a:lvl3pPr>
            <a:lvl4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chemeClr val="tx1"/>
                </a:solidFill>
                <a:latin typeface="Calibri" pitchFamily="34" charset="0"/>
              </a:defRPr>
            </a:lvl4pPr>
            <a:lvl5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chemeClr val="tx1"/>
                </a:solidFill>
                <a:latin typeface="Calibri" pitchFamily="34" charset="0"/>
              </a:defRPr>
            </a:lvl5pPr>
            <a:lvl6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chemeClr val="tx1"/>
                </a:solidFill>
                <a:latin typeface="Calibri" pitchFamily="34" charset="0"/>
              </a:defRPr>
            </a:lvl6pPr>
            <a:lvl7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chemeClr val="tx1"/>
                </a:solidFill>
                <a:latin typeface="Calibri" pitchFamily="34" charset="0"/>
              </a:defRPr>
            </a:lvl7pPr>
            <a:lvl8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chemeClr val="tx1"/>
                </a:solidFill>
                <a:latin typeface="Calibri" pitchFamily="34" charset="0"/>
              </a:defRPr>
            </a:lvl8pPr>
            <a:lvl9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chemeClr val="tx1"/>
                </a:solidFill>
                <a:latin typeface="Calibri" pitchFamily="34" charset="0"/>
              </a:defRPr>
            </a:lvl9pPr>
          </a:lstStyle>
          <a:p>
            <a:pPr algn="ctr" eaLnBrk="1" hangingPunct="1"/>
            <a:r>
              <a:rPr lang="en-IN" altLang="en-US" sz="3600" b="1">
                <a:solidFill>
                  <a:srgbClr val="000000"/>
                </a:solidFill>
                <a:latin typeface="Arial" pitchFamily="34" charset="0"/>
                <a:ea typeface="Droid Sans Fallback" charset="0"/>
                <a:cs typeface="Droid Sans Fallback" charset="0"/>
              </a:rPr>
              <a:t>NEURAL NETWORK ARCHITECTURE</a:t>
            </a:r>
          </a:p>
        </p:txBody>
      </p:sp>
      <p:sp>
        <p:nvSpPr>
          <p:cNvPr id="34819" name="Text Box 2"/>
          <p:cNvSpPr txBox="1">
            <a:spLocks noChangeArrowheads="1"/>
          </p:cNvSpPr>
          <p:nvPr/>
        </p:nvSpPr>
        <p:spPr bwMode="auto">
          <a:xfrm>
            <a:off x="179388" y="692150"/>
            <a:ext cx="8713787" cy="3241675"/>
          </a:xfrm>
          <a:prstGeom prst="rect">
            <a:avLst/>
          </a:prstGeom>
          <a:noFill/>
          <a:ln>
            <a:noFill/>
          </a:ln>
          <a:effectLst/>
        </p:spPr>
        <p:txBody>
          <a:bodyPr lIns="90000" tIns="45000" rIns="90000" bIns="45000"/>
          <a:lstStyle>
            <a:lvl1pPr>
              <a:lnSpc>
                <a:spcPct val="90000"/>
              </a:lnSpc>
              <a:spcBef>
                <a:spcPts val="1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chemeClr val="tx1"/>
                </a:solidFill>
                <a:latin typeface="Calibri" panose="020F0502020204030204" pitchFamily="34" charset="0"/>
              </a:defRPr>
            </a:lvl9pPr>
          </a:lstStyle>
          <a:p>
            <a:pPr algn="just" eaLnBrk="1" hangingPunct="1">
              <a:lnSpc>
                <a:spcPct val="100000"/>
              </a:lnSpc>
              <a:spcBef>
                <a:spcPts val="1200"/>
              </a:spcBef>
              <a:spcAft>
                <a:spcPts val="1000"/>
              </a:spcAft>
              <a:buFontTx/>
              <a:buNone/>
              <a:defRPr/>
            </a:pPr>
            <a:r>
              <a:rPr lang="en-IN" b="1" dirty="0">
                <a:latin typeface="+mn-lt"/>
              </a:rPr>
              <a:t>Single-layer recurrent network-</a:t>
            </a:r>
            <a:r>
              <a:rPr lang="en-IN" altLang="en-US" dirty="0">
                <a:solidFill>
                  <a:srgbClr val="000000"/>
                </a:solidFill>
                <a:latin typeface="+mn-lt"/>
                <a:cs typeface="Droid Sans Fallback" charset="0"/>
              </a:rPr>
              <a:t>feed forward neural network having one or more hidden layers with at least one feedback loop is known as recurrent network .Below</a:t>
            </a:r>
            <a:r>
              <a:rPr lang="en-US" dirty="0">
                <a:latin typeface="+mn-lt"/>
              </a:rPr>
              <a:t> network is single layer network with feedback connection in which processing element’s output can be directed back to itself or to other processing element or both. </a:t>
            </a:r>
            <a:endParaRPr lang="en-IN" altLang="en-US" dirty="0">
              <a:solidFill>
                <a:srgbClr val="000000"/>
              </a:solidFill>
              <a:latin typeface="+mn-lt"/>
              <a:cs typeface="Droid Sans Fallback" charset="0"/>
            </a:endParaRPr>
          </a:p>
        </p:txBody>
      </p:sp>
      <p:pic>
        <p:nvPicPr>
          <p:cNvPr id="3686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9713" y="3754438"/>
            <a:ext cx="6124575"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695993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1"/>
          <p:cNvSpPr txBox="1">
            <a:spLocks noChangeArrowheads="1"/>
          </p:cNvSpPr>
          <p:nvPr/>
        </p:nvSpPr>
        <p:spPr bwMode="auto">
          <a:xfrm>
            <a:off x="0" y="63500"/>
            <a:ext cx="9144000" cy="628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800">
                <a:solidFill>
                  <a:schemeClr val="tx1"/>
                </a:solidFill>
                <a:latin typeface="Calibri" pitchFamily="34" charset="0"/>
              </a:defRPr>
            </a:lvl1pPr>
            <a:lvl2pPr marL="742950" indent="-285750"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tx1"/>
                </a:solidFill>
                <a:latin typeface="Calibri" pitchFamily="34" charset="0"/>
              </a:defRPr>
            </a:lvl2pPr>
            <a:lvl3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000">
                <a:solidFill>
                  <a:schemeClr val="tx1"/>
                </a:solidFill>
                <a:latin typeface="Calibri" pitchFamily="34" charset="0"/>
              </a:defRPr>
            </a:lvl3pPr>
            <a:lvl4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chemeClr val="tx1"/>
                </a:solidFill>
                <a:latin typeface="Calibri" pitchFamily="34" charset="0"/>
              </a:defRPr>
            </a:lvl4pPr>
            <a:lvl5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chemeClr val="tx1"/>
                </a:solidFill>
                <a:latin typeface="Calibri" pitchFamily="34" charset="0"/>
              </a:defRPr>
            </a:lvl5pPr>
            <a:lvl6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chemeClr val="tx1"/>
                </a:solidFill>
                <a:latin typeface="Calibri" pitchFamily="34" charset="0"/>
              </a:defRPr>
            </a:lvl6pPr>
            <a:lvl7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chemeClr val="tx1"/>
                </a:solidFill>
                <a:latin typeface="Calibri" pitchFamily="34" charset="0"/>
              </a:defRPr>
            </a:lvl7pPr>
            <a:lvl8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chemeClr val="tx1"/>
                </a:solidFill>
                <a:latin typeface="Calibri" pitchFamily="34" charset="0"/>
              </a:defRPr>
            </a:lvl8pPr>
            <a:lvl9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chemeClr val="tx1"/>
                </a:solidFill>
                <a:latin typeface="Calibri" pitchFamily="34" charset="0"/>
              </a:defRPr>
            </a:lvl9pPr>
          </a:lstStyle>
          <a:p>
            <a:pPr algn="ctr" eaLnBrk="1" hangingPunct="1"/>
            <a:r>
              <a:rPr lang="en-IN" altLang="en-US" sz="3600" b="1">
                <a:solidFill>
                  <a:srgbClr val="000000"/>
                </a:solidFill>
                <a:latin typeface="Arial" pitchFamily="34" charset="0"/>
                <a:ea typeface="Droid Sans Fallback" charset="0"/>
                <a:cs typeface="Droid Sans Fallback" charset="0"/>
              </a:rPr>
              <a:t>NEURAL NETWORK ARCHITECTURE</a:t>
            </a:r>
          </a:p>
        </p:txBody>
      </p:sp>
      <p:sp>
        <p:nvSpPr>
          <p:cNvPr id="34819" name="Text Box 2"/>
          <p:cNvSpPr txBox="1">
            <a:spLocks noChangeArrowheads="1"/>
          </p:cNvSpPr>
          <p:nvPr/>
        </p:nvSpPr>
        <p:spPr bwMode="auto">
          <a:xfrm>
            <a:off x="179388" y="692150"/>
            <a:ext cx="8713787" cy="3241675"/>
          </a:xfrm>
          <a:prstGeom prst="rect">
            <a:avLst/>
          </a:prstGeom>
          <a:noFill/>
          <a:ln>
            <a:noFill/>
          </a:ln>
          <a:effectLst/>
        </p:spPr>
        <p:txBody>
          <a:bodyPr lIns="90000" tIns="45000" rIns="90000" bIns="45000"/>
          <a:lstStyle>
            <a:lvl1pPr>
              <a:lnSpc>
                <a:spcPct val="90000"/>
              </a:lnSpc>
              <a:spcBef>
                <a:spcPts val="1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chemeClr val="tx1"/>
                </a:solidFill>
                <a:latin typeface="Calibri" panose="020F0502020204030204" pitchFamily="34" charset="0"/>
              </a:defRPr>
            </a:lvl9pPr>
          </a:lstStyle>
          <a:p>
            <a:pPr algn="just" eaLnBrk="1" hangingPunct="1">
              <a:lnSpc>
                <a:spcPct val="100000"/>
              </a:lnSpc>
              <a:spcBef>
                <a:spcPts val="1200"/>
              </a:spcBef>
              <a:spcAft>
                <a:spcPts val="1000"/>
              </a:spcAft>
              <a:buFontTx/>
              <a:buNone/>
              <a:defRPr/>
            </a:pPr>
            <a:r>
              <a:rPr lang="en-IN" b="1" dirty="0"/>
              <a:t>Multilayer recurrent network</a:t>
            </a:r>
            <a:r>
              <a:rPr lang="en-IN" b="1" dirty="0">
                <a:latin typeface="+mn-lt"/>
              </a:rPr>
              <a:t>-</a:t>
            </a:r>
            <a:r>
              <a:rPr lang="en-US" dirty="0"/>
              <a:t>In this type of network, processing element output can be directed to the processing element in the same layer and in the preceding layer forming a multilayer recurrent network. They perform the same task for every element of a sequence, with the output being depended on the previous computations. Inputs are not needed at each time step.</a:t>
            </a:r>
            <a:endParaRPr lang="en-IN" altLang="en-US" dirty="0">
              <a:solidFill>
                <a:srgbClr val="000000"/>
              </a:solidFill>
              <a:latin typeface="+mn-lt"/>
              <a:cs typeface="Droid Sans Fallback" charset="0"/>
            </a:endParaRPr>
          </a:p>
        </p:txBody>
      </p:sp>
      <p:pic>
        <p:nvPicPr>
          <p:cNvPr id="389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3933825"/>
            <a:ext cx="7632700" cy="273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536771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UNIT- 1</a:t>
            </a:r>
            <a:endParaRPr lang="en-US" dirty="0"/>
          </a:p>
        </p:txBody>
      </p:sp>
      <p:sp>
        <p:nvSpPr>
          <p:cNvPr id="3" name="Content Placeholder 2"/>
          <p:cNvSpPr>
            <a:spLocks noGrp="1"/>
          </p:cNvSpPr>
          <p:nvPr>
            <p:ph sz="quarter" idx="1"/>
          </p:nvPr>
        </p:nvSpPr>
        <p:spPr>
          <a:xfrm>
            <a:off x="457200" y="1600200"/>
            <a:ext cx="8229600" cy="5105400"/>
          </a:xfrm>
        </p:spPr>
        <p:txBody>
          <a:bodyPr/>
          <a:lstStyle/>
          <a:p>
            <a:pPr marL="0" indent="0" algn="just">
              <a:buNone/>
            </a:pPr>
            <a:r>
              <a:rPr lang="en-US" dirty="0"/>
              <a:t>Concept of Computing Systems, Introduction to Soft Computing, Soft Computing vs. Hard Computing, Components of Soft Computing, Neural Networks: Structure and function of Biological Neuron and Artificial Neuron, Definition and characteristics of ANN, Training techniques in different ANNs, Activation functions</a:t>
            </a:r>
            <a:r>
              <a:rPr lang="en-US" dirty="0" smtClean="0"/>
              <a:t>,</a:t>
            </a:r>
          </a:p>
          <a:p>
            <a:pPr marL="0" indent="0" algn="just">
              <a:buNone/>
            </a:pPr>
            <a:r>
              <a:rPr lang="en-US" dirty="0" smtClean="0"/>
              <a:t> </a:t>
            </a:r>
            <a:r>
              <a:rPr lang="en-US" dirty="0"/>
              <a:t>Different ANNs architectures, </a:t>
            </a:r>
            <a:r>
              <a:rPr lang="en-US" b="1" dirty="0"/>
              <a:t>Introduction to basic ANN architectures: McCulloch &amp; Pitts model, Perceptron Model, Linear </a:t>
            </a:r>
            <a:r>
              <a:rPr lang="en-US" b="1" dirty="0" err="1"/>
              <a:t>separability</a:t>
            </a:r>
            <a:r>
              <a:rPr lang="en-US" b="1" dirty="0"/>
              <a:t>, ADALINE and MADALINE. </a:t>
            </a:r>
          </a:p>
          <a:p>
            <a:pPr marL="0" indent="0">
              <a:buNone/>
            </a:pPr>
            <a:endParaRPr lang="en-US" dirty="0"/>
          </a:p>
        </p:txBody>
      </p:sp>
    </p:spTree>
    <p:extLst>
      <p:ext uri="{BB962C8B-B14F-4D97-AF65-F5344CB8AC3E}">
        <p14:creationId xmlns:p14="http://schemas.microsoft.com/office/powerpoint/2010/main" val="7435479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
          <p:cNvSpPr>
            <a:spLocks noChangeArrowheads="1"/>
          </p:cNvSpPr>
          <p:nvPr/>
        </p:nvSpPr>
        <p:spPr bwMode="auto">
          <a:xfrm>
            <a:off x="179388" y="188913"/>
            <a:ext cx="87360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3200" b="1" dirty="0">
                <a:solidFill>
                  <a:srgbClr val="000000"/>
                </a:solidFill>
                <a:latin typeface="Times New Roman" pitchFamily="18" charset="0"/>
              </a:rPr>
              <a:t>The </a:t>
            </a:r>
            <a:r>
              <a:rPr lang="en-US" altLang="en-US" sz="3200" b="1" dirty="0" smtClean="0">
                <a:solidFill>
                  <a:srgbClr val="000000"/>
                </a:solidFill>
                <a:latin typeface="Times New Roman" pitchFamily="18" charset="0"/>
              </a:rPr>
              <a:t>McCulloch-Pitts/MP </a:t>
            </a:r>
            <a:r>
              <a:rPr lang="en-US" altLang="en-US" sz="3200" b="1" dirty="0">
                <a:solidFill>
                  <a:srgbClr val="000000"/>
                </a:solidFill>
                <a:latin typeface="Times New Roman" pitchFamily="18" charset="0"/>
              </a:rPr>
              <a:t>Model of Neuron</a:t>
            </a:r>
          </a:p>
        </p:txBody>
      </p:sp>
      <p:sp>
        <p:nvSpPr>
          <p:cNvPr id="41987" name="Rectangle 1"/>
          <p:cNvSpPr>
            <a:spLocks noChangeArrowheads="1"/>
          </p:cNvSpPr>
          <p:nvPr/>
        </p:nvSpPr>
        <p:spPr bwMode="auto">
          <a:xfrm>
            <a:off x="169863" y="1143000"/>
            <a:ext cx="8523287"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r>
              <a:rPr lang="en-US" altLang="en-US" sz="2800" dirty="0">
                <a:solidFill>
                  <a:srgbClr val="000000"/>
                </a:solidFill>
                <a:latin typeface="Times New Roman" pitchFamily="18" charset="0"/>
                <a:cs typeface="Times New Roman" pitchFamily="18" charset="0"/>
              </a:rPr>
              <a:t>The early model of an artificial neuron is introduced by Warren McCulloch and Walter Pitts in 1943. </a:t>
            </a:r>
            <a:r>
              <a:rPr lang="en-US" altLang="en-US" sz="2800" dirty="0"/>
              <a:t>The McCulloch-Pitts model was an extremely simple artificial neuron. </a:t>
            </a:r>
            <a:endParaRPr lang="en-US" altLang="en-US" sz="2800" dirty="0" smtClean="0"/>
          </a:p>
          <a:p>
            <a:pPr algn="just"/>
            <a:endParaRPr lang="en-US" altLang="en-US" sz="2800" dirty="0"/>
          </a:p>
          <a:p>
            <a:pPr marL="514350" indent="-514350" algn="just">
              <a:buAutoNum type="arabicPeriod"/>
            </a:pPr>
            <a:r>
              <a:rPr lang="en-US" altLang="en-US" sz="2800" dirty="0" smtClean="0"/>
              <a:t>It allows binary 0/1 states, </a:t>
            </a:r>
            <a:r>
              <a:rPr lang="en-US" altLang="en-US" sz="2800" dirty="0" err="1" smtClean="0"/>
              <a:t>bcz</a:t>
            </a:r>
            <a:r>
              <a:rPr lang="en-US" altLang="en-US" sz="2800" dirty="0" smtClean="0"/>
              <a:t> it is binary activated.</a:t>
            </a:r>
          </a:p>
          <a:p>
            <a:pPr marL="514350" indent="-514350" algn="just">
              <a:buAutoNum type="arabicPeriod"/>
            </a:pPr>
            <a:r>
              <a:rPr lang="en-US" altLang="en-US" sz="2800" dirty="0" smtClean="0"/>
              <a:t>The neurons are connected by direct weight graph.</a:t>
            </a:r>
          </a:p>
          <a:p>
            <a:pPr marL="514350" indent="-514350" algn="just">
              <a:buAutoNum type="arabicPeriod"/>
            </a:pPr>
            <a:r>
              <a:rPr lang="en-US" altLang="en-US" sz="2800" dirty="0" smtClean="0"/>
              <a:t>The connection path can be excitatory/inhibitory.</a:t>
            </a:r>
          </a:p>
        </p:txBody>
      </p:sp>
      <p:pic>
        <p:nvPicPr>
          <p:cNvPr id="41988" name="Picture 2" descr="$ I_1, I_2, I_3, ..., I_m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92925" y="2470150"/>
            <a:ext cx="1019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Picture 3" descr="$ y&#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4838" y="2470150"/>
            <a:ext cx="1143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0" name="Picture 4" descr="$ y&#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78588" y="2470150"/>
            <a:ext cx="1143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737925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850" y="1166813"/>
            <a:ext cx="7993063" cy="4524375"/>
          </a:xfrm>
          <a:prstGeom prst="rect">
            <a:avLst/>
          </a:prstGeom>
        </p:spPr>
        <p:txBody>
          <a:bodyPr>
            <a:spAutoFit/>
          </a:bodyPr>
          <a:lstStyle/>
          <a:p>
            <a:pPr algn="just">
              <a:defRPr/>
            </a:pPr>
            <a:r>
              <a:rPr lang="en-US" sz="2400" dirty="0"/>
              <a:t>The "neurons" operated under the following assumptions:-</a:t>
            </a:r>
          </a:p>
          <a:p>
            <a:pPr marL="342900" indent="-342900" algn="just">
              <a:buFont typeface="Wingdings" panose="05000000000000000000" pitchFamily="2" charset="2"/>
              <a:buChar char="§"/>
              <a:defRPr/>
            </a:pPr>
            <a:r>
              <a:rPr lang="en-US" sz="2400" dirty="0"/>
              <a:t>They are binary devices (Vi = [0,1]) </a:t>
            </a:r>
          </a:p>
          <a:p>
            <a:pPr marL="342900" indent="-342900" algn="just">
              <a:buFont typeface="Wingdings" panose="05000000000000000000" pitchFamily="2" charset="2"/>
              <a:buChar char="§"/>
              <a:defRPr/>
            </a:pPr>
            <a:r>
              <a:rPr lang="en-US" sz="2400" dirty="0"/>
              <a:t>Each neuron has a fixed threshold, theta values.</a:t>
            </a:r>
          </a:p>
          <a:p>
            <a:pPr marL="342900" indent="-342900" algn="just">
              <a:buFont typeface="Wingdings" panose="05000000000000000000" pitchFamily="2" charset="2"/>
              <a:buChar char="§"/>
              <a:defRPr/>
            </a:pPr>
            <a:r>
              <a:rPr lang="en-US" sz="2400" dirty="0"/>
              <a:t>The neuron receives inputs from excitatory synapses, all having identical weights.</a:t>
            </a:r>
          </a:p>
          <a:p>
            <a:pPr marL="342900" indent="-342900" algn="just">
              <a:buFont typeface="Wingdings" panose="05000000000000000000" pitchFamily="2" charset="2"/>
              <a:buChar char="§"/>
              <a:defRPr/>
            </a:pPr>
            <a:r>
              <a:rPr lang="en-US" sz="2400" dirty="0"/>
              <a:t> Inhibitory inputs have an absolute veto power over any excitatory inputs. </a:t>
            </a:r>
          </a:p>
          <a:p>
            <a:pPr marL="342900" indent="-342900" algn="just">
              <a:buFont typeface="Wingdings" panose="05000000000000000000" pitchFamily="2" charset="2"/>
              <a:buChar char="§"/>
              <a:defRPr/>
            </a:pPr>
            <a:r>
              <a:rPr lang="en-US" sz="2400" dirty="0"/>
              <a:t>At each time step the neurons are simultaneously (synchronously) updated by summing the weighted excitatory inputs and setting the output (Vi) to 1 if the sum is greater than or equal to the threshold and if the neuron receives no inhibitory input. </a:t>
            </a:r>
            <a:endParaRPr lang="en-IN" sz="2400" dirty="0"/>
          </a:p>
        </p:txBody>
      </p:sp>
      <p:sp>
        <p:nvSpPr>
          <p:cNvPr id="43011" name="Rectangle 2"/>
          <p:cNvSpPr>
            <a:spLocks noChangeArrowheads="1"/>
          </p:cNvSpPr>
          <p:nvPr/>
        </p:nvSpPr>
        <p:spPr bwMode="auto">
          <a:xfrm>
            <a:off x="323850" y="260350"/>
            <a:ext cx="692467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3200" b="1">
                <a:solidFill>
                  <a:srgbClr val="000000"/>
                </a:solidFill>
                <a:latin typeface="Times New Roman" pitchFamily="18" charset="0"/>
              </a:rPr>
              <a:t>The McCulloch-Pitts Model of Neuron</a:t>
            </a:r>
          </a:p>
        </p:txBody>
      </p:sp>
    </p:spTree>
    <p:extLst>
      <p:ext uri="{BB962C8B-B14F-4D97-AF65-F5344CB8AC3E}">
        <p14:creationId xmlns:p14="http://schemas.microsoft.com/office/powerpoint/2010/main" val="40957491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1971</TotalTime>
  <Words>4092</Words>
  <Application>Microsoft Office PowerPoint</Application>
  <PresentationFormat>On-screen Show (4:3)</PresentationFormat>
  <Paragraphs>534</Paragraphs>
  <Slides>114</Slides>
  <Notes>15</Notes>
  <HiddenSlides>0</HiddenSlides>
  <MMClips>0</MMClips>
  <ScaleCrop>false</ScaleCrop>
  <HeadingPairs>
    <vt:vector size="4" baseType="variant">
      <vt:variant>
        <vt:lpstr>Theme</vt:lpstr>
      </vt:variant>
      <vt:variant>
        <vt:i4>1</vt:i4>
      </vt:variant>
      <vt:variant>
        <vt:lpstr>Slide Titles</vt:lpstr>
      </vt:variant>
      <vt:variant>
        <vt:i4>114</vt:i4>
      </vt:variant>
    </vt:vector>
  </HeadingPairs>
  <TitlesOfParts>
    <vt:vector size="115" baseType="lpstr">
      <vt:lpstr>Oriel</vt:lpstr>
      <vt:lpstr>Soft Computing</vt:lpstr>
      <vt:lpstr>UNIT- 1</vt:lpstr>
      <vt:lpstr>Concept of Computing Systems</vt:lpstr>
      <vt:lpstr>Computer system</vt:lpstr>
      <vt:lpstr>Data and information</vt:lpstr>
      <vt:lpstr>Components of computer</vt:lpstr>
      <vt:lpstr>hardware</vt:lpstr>
      <vt:lpstr>software</vt:lpstr>
      <vt:lpstr>data</vt:lpstr>
      <vt:lpstr>user</vt:lpstr>
      <vt:lpstr>Hardware Vs. Software</vt:lpstr>
      <vt:lpstr>Functions of computer</vt:lpstr>
      <vt:lpstr>Functions of computer</vt:lpstr>
      <vt:lpstr>characteristics of the computer system</vt:lpstr>
      <vt:lpstr>Basic Applications of Computer  </vt:lpstr>
      <vt:lpstr>Advantages and Disadvantages</vt:lpstr>
      <vt:lpstr>Data processing and its steps</vt:lpstr>
      <vt:lpstr>Stages of Data Processing </vt:lpstr>
      <vt:lpstr>Stages of Data Processing </vt:lpstr>
      <vt:lpstr>Stages of Data Processing </vt:lpstr>
      <vt:lpstr>INTRODUCTION TO SOFT COMPUTING</vt:lpstr>
      <vt:lpstr>Computing meaning</vt:lpstr>
      <vt:lpstr>Computing definition</vt:lpstr>
      <vt:lpstr>PowerPoint Presentation</vt:lpstr>
      <vt:lpstr>Concept of computing : </vt:lpstr>
      <vt:lpstr>Types of computing</vt:lpstr>
      <vt:lpstr>Hard computing</vt:lpstr>
      <vt:lpstr>Characteristics of hard computing </vt:lpstr>
      <vt:lpstr>Pros and cons of hard comp.</vt:lpstr>
      <vt:lpstr>PowerPoint Presentation</vt:lpstr>
      <vt:lpstr>Take a example:</vt:lpstr>
      <vt:lpstr>Take a example:</vt:lpstr>
      <vt:lpstr>PowerPoint Presentation</vt:lpstr>
      <vt:lpstr>Need For Soft Computing :   </vt:lpstr>
      <vt:lpstr>Need For Soft Computing : </vt:lpstr>
      <vt:lpstr>Soft computing</vt:lpstr>
      <vt:lpstr>Soft computing</vt:lpstr>
      <vt:lpstr>Example of soft Computing </vt:lpstr>
      <vt:lpstr>Characteristics of soft computing  </vt:lpstr>
      <vt:lpstr>PowerPoint Presentation</vt:lpstr>
      <vt:lpstr>Recent development in Soft Computing : </vt:lpstr>
      <vt:lpstr>Soft computing vs. hard computing </vt:lpstr>
      <vt:lpstr>PowerPoint Presentation</vt:lpstr>
      <vt:lpstr>PowerPoint Presentation</vt:lpstr>
      <vt:lpstr>PowerPoint Presentation</vt:lpstr>
      <vt:lpstr>PowerPoint Presentation</vt:lpstr>
      <vt:lpstr>SOFT COMPUTING DEVELOPMENT HISTORY </vt:lpstr>
      <vt:lpstr>Elements of soft computing </vt:lpstr>
      <vt:lpstr>Approximate reasoning</vt:lpstr>
      <vt:lpstr>Functional Approximate</vt:lpstr>
      <vt:lpstr>Elements of soft computing </vt:lpstr>
      <vt:lpstr>Soft computing techniques</vt:lpstr>
      <vt:lpstr>PowerPoint Presentation</vt:lpstr>
      <vt:lpstr>Neural Network</vt:lpstr>
      <vt:lpstr>Neural Network example</vt:lpstr>
      <vt:lpstr>Fuzzy Logic</vt:lpstr>
      <vt:lpstr>Fuzzy Logic Example</vt:lpstr>
      <vt:lpstr>Genetic Algorithm</vt:lpstr>
      <vt:lpstr>Genetic Algorithm example</vt:lpstr>
      <vt:lpstr>PowerPoint Presentation</vt:lpstr>
      <vt:lpstr>UNIT- 1</vt:lpstr>
      <vt:lpstr>INTRODUCTION TO NEURAL NETWORK</vt:lpstr>
      <vt:lpstr>Neural Network</vt:lpstr>
      <vt:lpstr>Neural Network example</vt:lpstr>
      <vt:lpstr>Biological Inspirations</vt:lpstr>
      <vt:lpstr>Human Brain</vt:lpstr>
      <vt:lpstr>Biological Neuron</vt:lpstr>
      <vt:lpstr>Biological Neuron/Human Brain</vt:lpstr>
      <vt:lpstr>BIOLOGICAL NEURON STRUCTURE</vt:lpstr>
      <vt:lpstr>Working of a Biological Neuron</vt:lpstr>
      <vt:lpstr>Artificial Neural Networks</vt:lpstr>
      <vt:lpstr>BIOLOGICAL NEURON STRUCTURE</vt:lpstr>
      <vt:lpstr>Biological and artificial neuron</vt:lpstr>
      <vt:lpstr>SIMPLE MODEL OF AN ARTIFICIAL NEURON</vt:lpstr>
      <vt:lpstr>Simple Model Of An Artificial Neuron</vt:lpstr>
      <vt:lpstr>SIMPLE MODEL OF AN ARTIFICIAL NEURON</vt:lpstr>
      <vt:lpstr>Artificial Neuron Model</vt:lpstr>
      <vt:lpstr>Artificial Neuron Model</vt:lpstr>
      <vt:lpstr>Bias</vt:lpstr>
      <vt:lpstr>ACTIVATION FUNCTION</vt:lpstr>
      <vt:lpstr>TYPES OF ACTIVATION FUNCTIONS</vt:lpstr>
      <vt:lpstr>TYPES OF ACTIVATION FUNCTIONS</vt:lpstr>
      <vt:lpstr>PowerPoint Presentation</vt:lpstr>
      <vt:lpstr>PowerPoint Presentation</vt:lpstr>
      <vt:lpstr>PowerPoint Presentation</vt:lpstr>
      <vt:lpstr>Properties of ANNs</vt:lpstr>
      <vt:lpstr>PowerPoint Presentation</vt:lpstr>
      <vt:lpstr>Types of learning</vt:lpstr>
      <vt:lpstr>TYPES OF LEARNING</vt:lpstr>
      <vt:lpstr>TYPES OF LEARNING</vt:lpstr>
      <vt:lpstr>PowerPoint Presentation</vt:lpstr>
      <vt:lpstr>NEURAL NETWORK ARCHITECTURE</vt:lpstr>
      <vt:lpstr>PowerPoint Presentation</vt:lpstr>
      <vt:lpstr>PowerPoint Presentation</vt:lpstr>
      <vt:lpstr>PowerPoint Presentation</vt:lpstr>
      <vt:lpstr>PowerPoint Presentation</vt:lpstr>
      <vt:lpstr>UNIT- 1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AND Gate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 Computing</dc:title>
  <dc:creator>HP</dc:creator>
  <cp:lastModifiedBy>HP</cp:lastModifiedBy>
  <cp:revision>65</cp:revision>
  <dcterms:created xsi:type="dcterms:W3CDTF">2022-01-10T04:36:42Z</dcterms:created>
  <dcterms:modified xsi:type="dcterms:W3CDTF">2022-01-25T11:00:12Z</dcterms:modified>
</cp:coreProperties>
</file>